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52" r:id="rId2"/>
    <p:sldMasterId id="2147483888" r:id="rId3"/>
  </p:sldMasterIdLst>
  <p:sldIdLst>
    <p:sldId id="265" r:id="rId4"/>
    <p:sldId id="268" r:id="rId5"/>
    <p:sldId id="269" r:id="rId6"/>
    <p:sldId id="273" r:id="rId7"/>
    <p:sldId id="272" r:id="rId8"/>
    <p:sldId id="271" r:id="rId9"/>
    <p:sldId id="270" r:id="rId10"/>
    <p:sldId id="274" r:id="rId11"/>
    <p:sldId id="275" r:id="rId12"/>
    <p:sldId id="258" r:id="rId13"/>
    <p:sldId id="259" r:id="rId14"/>
    <p:sldId id="281" r:id="rId15"/>
    <p:sldId id="278" r:id="rId16"/>
    <p:sldId id="262" r:id="rId17"/>
    <p:sldId id="280" r:id="rId18"/>
    <p:sldId id="276" r:id="rId19"/>
    <p:sldId id="277" r:id="rId20"/>
    <p:sldId id="282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70" d="100"/>
          <a:sy n="70" d="100"/>
        </p:scale>
        <p:origin x="-60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3DE45B-09F7-4910-A147-B06CB02E78E8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73B44-32DB-4985-B35D-5372594AF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9B6F-A977-47EF-944E-9F4A35181067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2570-5345-4BFE-AA79-76A64870B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30B2-EC13-43DF-8D25-156B089963BD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FFAB-F1CC-46DB-8B09-1395CD042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8B6BB9-4B6C-467C-B2E0-8A832A1C0CEB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AB5B52-B874-48CA-9A97-338AE601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04E4-D748-4299-A947-000F0036F3C1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4C53-50DE-46B2-9163-1C6D71AA3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773E-D011-41C4-B759-A100881B9F6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DE8049-EA5D-4DC2-8348-E7100EE7B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0A8F3F-E7C5-4035-B60B-177AB6C3854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5E8B0A-5D6C-4285-8C77-7F9ED2457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CE8663-68F2-48DA-9B76-7D86875DD4F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375C2F-66A0-4D83-A0C3-2AE5EBC38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90DA-75E7-4EDB-BE38-352289A6F5B9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CF80-B0E2-4C3A-A9F8-5E962F1C6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3935-FC5F-4A41-9E38-D7F1DEE0C69E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D884D7-4D43-4C81-AD27-4E9EA031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48F1-9C16-44EE-A530-7198AD6E96D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ABDA-D7CB-4463-B3B9-065228EE5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F3C9-EC60-4F5B-B014-CB28DA2434B4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30E5-82F6-459E-B6DE-5B346D06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A89C0A-B227-4915-AC9C-845A40AE805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94EF4E3-4335-453E-A567-82E9782EC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7FD9-5504-4858-BC97-922842CDA3C0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785B-3631-4311-9D2D-507AE56FE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3B68-B5A8-44E5-AB24-07BC4C0318D8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1AF1-C0BD-41C1-843A-BF10AFF91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A75F-A0D2-49D7-836B-6D939BF94D9B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FF63-A442-4293-A164-C1A68BDC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3227-3925-44F0-98A0-55F74D1D755D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D5FD-FA0D-4CFD-BDBA-05C808B74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DDFB-4396-4BAC-9ECD-A79207070184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B1D2-9D0D-431A-9490-D1EE00BDE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B09B-F861-4D36-A2DE-133182CDC5E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F7E7-4449-44B5-96C9-EC8CD1D87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B90D-5037-4D3A-86F3-25D11030843B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E77D-FB83-42D1-B069-DABCE69D6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188B-A09F-4704-8A38-F76246372A68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60A6-544E-4D35-A49D-35E96B481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7D8-9A88-45AF-ACA8-E78B1BE9592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17A9-F22F-473D-B633-B8FCFC573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D999C7-D19C-496F-A985-39249C40695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517032-5E1A-4967-B4DC-C1FF8E2E9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3FE8-DA05-4ED3-A889-767A78FA261D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F86F-2AFA-46E0-B053-48ABB5FB0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4BAC-4A56-4A45-8D0C-FF34F1C637E5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8095-D132-4DF9-B8A5-AA060B516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F5A6-A679-4001-9A03-A05DCAE11F0E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C479-36F5-43D2-A774-E30BDBF97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8272-7085-49A7-BD87-B76B2B5ECE30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DC6E-B81C-471F-A52B-D73B2D1A4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F3C81D-2D8C-4CF9-B7F7-5D58146978C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6FC5B-7CDD-448C-B58B-A62B3E5FD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4DA1D-D660-4493-AEFD-1CCA5D9D07F1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74C3DA-9D0E-4CA9-A9AD-5D2F7641E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9B8BD-8E7D-4CA0-A6EF-0F7035288C72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83171-7C07-4468-8A63-E3900058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C2F0-60A6-4279-85DD-2685B434E1D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DFBF-5726-4136-8190-75EFB87C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26D80C-631D-49E1-BC43-3BF3E631CC4D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04C2EA-C034-4BFE-A1AB-506F9D0D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52C634-6162-40FC-B314-DCFAAAA43B81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7817A8-D341-4C6B-BC44-22DAEE47F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30C0F0-B309-47C9-868A-701B5989DA2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538EF6-D723-4385-8A55-C3922149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4" r:id="rId2"/>
    <p:sldLayoutId id="2147483923" r:id="rId3"/>
    <p:sldLayoutId id="2147483924" r:id="rId4"/>
    <p:sldLayoutId id="2147483925" r:id="rId5"/>
    <p:sldLayoutId id="2147483926" r:id="rId6"/>
    <p:sldLayoutId id="2147483913" r:id="rId7"/>
    <p:sldLayoutId id="2147483927" r:id="rId8"/>
    <p:sldLayoutId id="2147483928" r:id="rId9"/>
    <p:sldLayoutId id="2147483912" r:id="rId10"/>
    <p:sldLayoutId id="2147483911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71A89-759A-4BA6-A89B-25255CD34C4D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18075-BC6E-49C9-9D5E-5CFBA36B5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8" r:id="rId2"/>
    <p:sldLayoutId id="2147483930" r:id="rId3"/>
    <p:sldLayoutId id="2147483931" r:id="rId4"/>
    <p:sldLayoutId id="2147483932" r:id="rId5"/>
    <p:sldLayoutId id="2147483917" r:id="rId6"/>
    <p:sldLayoutId id="2147483933" r:id="rId7"/>
    <p:sldLayoutId id="2147483916" r:id="rId8"/>
    <p:sldLayoutId id="2147483934" r:id="rId9"/>
    <p:sldLayoutId id="2147483915" r:id="rId10"/>
    <p:sldLayoutId id="2147483935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E3A96-BC23-45CC-8C84-1F2B7848761E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83D8B-A8B7-41F9-AD39-6E8C191D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21" r:id="rId4"/>
    <p:sldLayoutId id="2147483939" r:id="rId5"/>
    <p:sldLayoutId id="2147483920" r:id="rId6"/>
    <p:sldLayoutId id="2147483940" r:id="rId7"/>
    <p:sldLayoutId id="2147483941" r:id="rId8"/>
    <p:sldLayoutId id="2147483942" r:id="rId9"/>
    <p:sldLayoutId id="2147483919" r:id="rId10"/>
    <p:sldLayoutId id="2147483943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5563" y="1685927"/>
            <a:ext cx="9144000" cy="321468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Использование </a:t>
            </a:r>
            <a:br>
              <a:rPr lang="ru-RU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</a:br>
            <a:r>
              <a:rPr lang="en-US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SCIENCE INDEX </a:t>
            </a:r>
            <a:r>
              <a:rPr lang="ru-RU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для определения индекса цитирования ученых ВГАСУ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5"/>
          <p:cNvPicPr>
            <a:picLocks noChangeAspect="1" noChangeArrowheads="1"/>
          </p:cNvPicPr>
          <p:nvPr/>
        </p:nvPicPr>
        <p:blipFill>
          <a:blip r:embed="rId2"/>
          <a:srcRect l="14117" t="19601" r="18501" b="7101"/>
          <a:stretch>
            <a:fillRect/>
          </a:stretch>
        </p:blipFill>
        <p:spPr bwMode="auto">
          <a:xfrm>
            <a:off x="395288" y="260350"/>
            <a:ext cx="84978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908175" y="1700213"/>
            <a:ext cx="360363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84888" y="260350"/>
            <a:ext cx="215900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63938" y="260350"/>
            <a:ext cx="360362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9"/>
          <p:cNvPicPr>
            <a:picLocks noChangeAspect="1" noChangeArrowheads="1"/>
          </p:cNvPicPr>
          <p:nvPr/>
        </p:nvPicPr>
        <p:blipFill>
          <a:blip r:embed="rId2"/>
          <a:srcRect l="10107" t="19318" r="11438" b="7101"/>
          <a:stretch>
            <a:fillRect/>
          </a:stretch>
        </p:blipFill>
        <p:spPr bwMode="auto">
          <a:xfrm>
            <a:off x="395288" y="333375"/>
            <a:ext cx="84978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211638" y="908050"/>
            <a:ext cx="288925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51050" y="5516563"/>
            <a:ext cx="720725" cy="36036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51050" y="4221163"/>
            <a:ext cx="1008063" cy="36036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/>
          <a:srcRect l="13477" t="19601" r="14964" b="7101"/>
          <a:stretch>
            <a:fillRect/>
          </a:stretch>
        </p:blipFill>
        <p:spPr bwMode="auto">
          <a:xfrm>
            <a:off x="323850" y="188913"/>
            <a:ext cx="85693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1763713" y="5661025"/>
            <a:ext cx="1439862" cy="7207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793750"/>
            <a:ext cx="9144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Таким образом, РИНЦ позволяет:</a:t>
            </a:r>
          </a:p>
          <a:p>
            <a:endParaRPr lang="ru-RU" sz="2800"/>
          </a:p>
          <a:p>
            <a:pPr eaLnBrk="0" hangingPunct="0">
              <a:buFontTx/>
              <a:buChar char="•"/>
            </a:pPr>
            <a:r>
              <a:rPr lang="ru-RU" sz="28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анализировать статистику публикационной активности отдельных авторов, авторских коллективов, организаций и журналов; </a:t>
            </a:r>
            <a:endParaRPr lang="ru-RU" sz="2800">
              <a:solidFill>
                <a:srgbClr val="3333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находить публикации, цитируемые в отдельно взятой статье; </a:t>
            </a:r>
            <a:endParaRPr lang="ru-RU" sz="2800">
              <a:solidFill>
                <a:srgbClr val="333333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находить публикации, цитирующие статью; </a:t>
            </a:r>
            <a:endParaRPr lang="ru-RU" sz="2800">
              <a:solidFill>
                <a:srgbClr val="333333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просматривать сведения о журналах, авторах публикаций и организациях, в которых они работают.</a:t>
            </a:r>
            <a:endParaRPr lang="ru-RU" sz="28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8"/>
          <p:cNvPicPr>
            <a:picLocks noChangeAspect="1" noChangeArrowheads="1"/>
          </p:cNvPicPr>
          <p:nvPr/>
        </p:nvPicPr>
        <p:blipFill>
          <a:blip r:embed="rId2"/>
          <a:srcRect l="13309" t="19034" r="15019" b="8240"/>
          <a:stretch>
            <a:fillRect/>
          </a:stretch>
        </p:blipFill>
        <p:spPr bwMode="auto">
          <a:xfrm>
            <a:off x="395288" y="0"/>
            <a:ext cx="85693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9"/>
          <p:cNvPicPr>
            <a:picLocks noChangeAspect="1" noChangeArrowheads="1"/>
          </p:cNvPicPr>
          <p:nvPr/>
        </p:nvPicPr>
        <p:blipFill>
          <a:blip r:embed="rId3"/>
          <a:srcRect l="11385" t="25000" r="17104" b="17238"/>
          <a:stretch>
            <a:fillRect/>
          </a:stretch>
        </p:blipFill>
        <p:spPr bwMode="auto">
          <a:xfrm>
            <a:off x="107950" y="3644900"/>
            <a:ext cx="8785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/>
          <p:cNvPicPr>
            <a:picLocks noChangeAspect="1" noChangeArrowheads="1"/>
          </p:cNvPicPr>
          <p:nvPr/>
        </p:nvPicPr>
        <p:blipFill>
          <a:blip r:embed="rId2"/>
          <a:srcRect l="13783" t="83015" r="17104" b="7101"/>
          <a:stretch>
            <a:fillRect/>
          </a:stretch>
        </p:blipFill>
        <p:spPr bwMode="auto">
          <a:xfrm>
            <a:off x="684213" y="1196975"/>
            <a:ext cx="8072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2"/>
          <p:cNvPicPr>
            <a:picLocks noChangeAspect="1" noChangeArrowheads="1"/>
          </p:cNvPicPr>
          <p:nvPr/>
        </p:nvPicPr>
        <p:blipFill>
          <a:blip r:embed="rId3"/>
          <a:srcRect l="14600" t="30966" r="18233" b="30682"/>
          <a:stretch>
            <a:fillRect/>
          </a:stretch>
        </p:blipFill>
        <p:spPr bwMode="auto">
          <a:xfrm>
            <a:off x="720725" y="1989138"/>
            <a:ext cx="809942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9"/>
          <p:cNvPicPr>
            <a:picLocks noChangeAspect="1" noChangeArrowheads="1"/>
          </p:cNvPicPr>
          <p:nvPr/>
        </p:nvPicPr>
        <p:blipFill>
          <a:blip r:embed="rId2"/>
          <a:srcRect l="13469" t="20171" r="15126" b="7101"/>
          <a:stretch>
            <a:fillRect/>
          </a:stretch>
        </p:blipFill>
        <p:spPr bwMode="auto">
          <a:xfrm>
            <a:off x="395288" y="188913"/>
            <a:ext cx="85693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6372225" y="3213100"/>
            <a:ext cx="431800" cy="287338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6443663" y="4941888"/>
            <a:ext cx="288925" cy="287337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5795963" y="2349500"/>
            <a:ext cx="1152525" cy="360363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Oval 6"/>
          <p:cNvSpPr>
            <a:spLocks noChangeArrowheads="1"/>
          </p:cNvSpPr>
          <p:nvPr/>
        </p:nvSpPr>
        <p:spPr bwMode="auto">
          <a:xfrm>
            <a:off x="2843213" y="1341438"/>
            <a:ext cx="4033837" cy="719137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2771775" y="5157788"/>
            <a:ext cx="7207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771775" y="3429000"/>
            <a:ext cx="1655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8"/>
          <p:cNvPicPr>
            <a:picLocks noChangeAspect="1" noChangeArrowheads="1"/>
          </p:cNvPicPr>
          <p:nvPr/>
        </p:nvPicPr>
        <p:blipFill>
          <a:blip r:embed="rId2"/>
          <a:srcRect l="13477" t="19601" r="15607" b="7954"/>
          <a:stretch>
            <a:fillRect/>
          </a:stretch>
        </p:blipFill>
        <p:spPr bwMode="auto">
          <a:xfrm>
            <a:off x="323850" y="188913"/>
            <a:ext cx="85693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Oval 3"/>
          <p:cNvSpPr>
            <a:spLocks noChangeArrowheads="1"/>
          </p:cNvSpPr>
          <p:nvPr/>
        </p:nvSpPr>
        <p:spPr bwMode="auto">
          <a:xfrm>
            <a:off x="6372225" y="5445125"/>
            <a:ext cx="360363" cy="287338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Oval 4"/>
          <p:cNvSpPr>
            <a:spLocks noChangeArrowheads="1"/>
          </p:cNvSpPr>
          <p:nvPr/>
        </p:nvSpPr>
        <p:spPr bwMode="auto">
          <a:xfrm>
            <a:off x="6300788" y="3716338"/>
            <a:ext cx="504825" cy="287337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Oval 5"/>
          <p:cNvSpPr>
            <a:spLocks noChangeArrowheads="1"/>
          </p:cNvSpPr>
          <p:nvPr/>
        </p:nvSpPr>
        <p:spPr bwMode="auto">
          <a:xfrm>
            <a:off x="5795963" y="2492375"/>
            <a:ext cx="1081087" cy="287338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Oval 6"/>
          <p:cNvSpPr>
            <a:spLocks noChangeArrowheads="1"/>
          </p:cNvSpPr>
          <p:nvPr/>
        </p:nvSpPr>
        <p:spPr bwMode="auto">
          <a:xfrm>
            <a:off x="2916238" y="1412875"/>
            <a:ext cx="3816350" cy="7207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2700338" y="3933825"/>
            <a:ext cx="172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2700338" y="5661025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490538"/>
            <a:ext cx="88931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sz="2400" b="1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ПРЕДЛОЖЕНИЯ ДЛЯ ПОВЫШЕНИЯ ИНДЕКСА ЦИТИРУЕМОСТИ И ИНДЕКСА ХИРША:</a:t>
            </a:r>
            <a:endParaRPr lang="ru-RU" sz="2400" b="1" i="1"/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Стремиться публиковать оригинальные статьи высокого научного и практического уровня, на которые охотно бы ссылались другие авторы. </a:t>
            </a:r>
            <a:endParaRPr lang="ru-RU" sz="2000">
              <a:solidFill>
                <a:srgbClr val="3333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Публиковаться в соавторстве с коллегой, имеющим высокие наукометрические показатели. </a:t>
            </a:r>
            <a:endParaRPr lang="ru-RU" sz="2000">
              <a:solidFill>
                <a:srgbClr val="333333"/>
              </a:solidFill>
              <a:latin typeface="Calibri" pitchFamily="34" charset="0"/>
            </a:endParaRPr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При направлении публикации в англоязычные издания, давать ссылки на собственные статьи, опубликованные в переводной литературе. </a:t>
            </a:r>
            <a:endParaRPr lang="ru-RU" sz="2000">
              <a:solidFill>
                <a:srgbClr val="333333"/>
              </a:solidFill>
              <a:latin typeface="Calibri" pitchFamily="34" charset="0"/>
            </a:endParaRPr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Направлять статьи в журналы, поддерживаемые экспертным советом ВАК, где публикуемые материалы проходят тщательную научную экспертизу и доступны в сети Интернет. </a:t>
            </a:r>
            <a:endParaRPr lang="ru-RU" sz="2000">
              <a:solidFill>
                <a:srgbClr val="333333"/>
              </a:solidFill>
              <a:latin typeface="Calibri" pitchFamily="34" charset="0"/>
            </a:endParaRPr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Увеличить обмен ссылками с коллегами, а также самоцитируемость. </a:t>
            </a:r>
            <a:endParaRPr lang="ru-RU" sz="2000">
              <a:solidFill>
                <a:srgbClr val="333333"/>
              </a:solidFill>
              <a:latin typeface="Calibri" pitchFamily="34" charset="0"/>
            </a:endParaRPr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Составлять качественные рефераты. </a:t>
            </a:r>
            <a:endParaRPr lang="ru-RU" sz="2000">
              <a:solidFill>
                <a:srgbClr val="333333"/>
              </a:solidFill>
              <a:latin typeface="Calibri" pitchFamily="34" charset="0"/>
            </a:endParaRPr>
          </a:p>
          <a:p>
            <a:pPr indent="269875" eaLnBrk="0" hangingPunct="0">
              <a:buFontTx/>
              <a:buChar char="•"/>
            </a:pPr>
            <a:r>
              <a:rPr lang="ru-RU" sz="2000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Внимательнее относиться к правильному библиографическому оформлению своих статей и пристатейных списков литературы, к написанию фамилии и инициалов, названию организации. При составлении списков литературы необходимо соблюдать требования ГОСТ.</a:t>
            </a:r>
            <a:endParaRPr lang="ru-RU" sz="2000"/>
          </a:p>
          <a:p>
            <a:pPr indent="269875" eaLnBrk="0" hangingPunct="0"/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506" y="2235026"/>
            <a:ext cx="7875296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612775" y="404813"/>
            <a:ext cx="8153400" cy="60483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4000" b="1" smtClean="0"/>
              <a:t>  РИНЦ</a:t>
            </a:r>
            <a:r>
              <a:rPr lang="ru-RU" smtClean="0"/>
              <a:t> – </a:t>
            </a:r>
            <a:r>
              <a:rPr lang="ru-RU" sz="2800" b="1" smtClean="0"/>
              <a:t>российский индекс научного цитирования, рассчитываемый как количество ссылок на публикации автора, организации, зарегистрированный в базе данных «Научной электронной библиотеки» </a:t>
            </a:r>
            <a:r>
              <a:rPr lang="en-US" sz="2800" b="1" smtClean="0"/>
              <a:t>elibrary</a:t>
            </a:r>
            <a:r>
              <a:rPr lang="ru-RU" sz="2800" b="1" smtClean="0"/>
              <a:t>.</a:t>
            </a:r>
            <a:r>
              <a:rPr lang="en-US" sz="2800" b="1" smtClean="0"/>
              <a:t>ru</a:t>
            </a:r>
            <a:r>
              <a:rPr lang="ru-RU" sz="2800" b="1" smtClean="0"/>
              <a:t>. В России база данных РИНЦ является одним из основных источников информации для оценки эффективности организаций, занимающихся НИР.</a:t>
            </a:r>
            <a:endParaRPr lang="ru-RU" sz="280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1224" t="20740" r="14697" b="10796"/>
          <a:stretch>
            <a:fillRect/>
          </a:stretch>
        </p:blipFill>
        <p:spPr>
          <a:xfrm>
            <a:off x="395288" y="333375"/>
            <a:ext cx="8353425" cy="6119813"/>
          </a:xfrm>
        </p:spPr>
      </p:pic>
      <p:sp>
        <p:nvSpPr>
          <p:cNvPr id="39938" name="Oval 3"/>
          <p:cNvSpPr>
            <a:spLocks noChangeArrowheads="1"/>
          </p:cNvSpPr>
          <p:nvPr/>
        </p:nvSpPr>
        <p:spPr bwMode="auto">
          <a:xfrm>
            <a:off x="539750" y="4724400"/>
            <a:ext cx="1584325" cy="57626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3148" t="20454" r="15018" b="13068"/>
          <a:stretch>
            <a:fillRect/>
          </a:stretch>
        </p:blipFill>
        <p:spPr>
          <a:xfrm>
            <a:off x="468313" y="260350"/>
            <a:ext cx="8351837" cy="6264275"/>
          </a:xfrm>
        </p:spPr>
      </p:pic>
      <p:sp>
        <p:nvSpPr>
          <p:cNvPr id="40962" name="Oval 3"/>
          <p:cNvSpPr>
            <a:spLocks noChangeArrowheads="1"/>
          </p:cNvSpPr>
          <p:nvPr/>
        </p:nvSpPr>
        <p:spPr bwMode="auto">
          <a:xfrm>
            <a:off x="6948488" y="1916113"/>
            <a:ext cx="1871662" cy="5048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13318" t="21069" r="15295" b="10063"/>
          <a:stretch>
            <a:fillRect/>
          </a:stretch>
        </p:blipFill>
        <p:spPr>
          <a:xfrm>
            <a:off x="250825" y="188913"/>
            <a:ext cx="8642350" cy="6408737"/>
          </a:xfrm>
        </p:spPr>
      </p:pic>
      <p:sp>
        <p:nvSpPr>
          <p:cNvPr id="6" name="Овал 5"/>
          <p:cNvSpPr/>
          <p:nvPr/>
        </p:nvSpPr>
        <p:spPr>
          <a:xfrm>
            <a:off x="5940425" y="1341438"/>
            <a:ext cx="1079500" cy="431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6"/>
          <p:cNvPicPr>
            <a:picLocks noChangeAspect="1" noChangeArrowheads="1"/>
          </p:cNvPicPr>
          <p:nvPr/>
        </p:nvPicPr>
        <p:blipFill>
          <a:blip r:embed="rId2"/>
          <a:srcRect l="13315" t="20454" r="15616" b="6534"/>
          <a:stretch>
            <a:fillRect/>
          </a:stretch>
        </p:blipFill>
        <p:spPr bwMode="auto">
          <a:xfrm>
            <a:off x="468313" y="260350"/>
            <a:ext cx="83518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835150" y="3068638"/>
            <a:ext cx="1008063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35150" y="3429000"/>
            <a:ext cx="1008063" cy="287338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35150" y="2420938"/>
            <a:ext cx="1008063" cy="2159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5"/>
          <p:cNvPicPr>
            <a:picLocks noChangeAspect="1" noChangeArrowheads="1"/>
          </p:cNvPicPr>
          <p:nvPr/>
        </p:nvPicPr>
        <p:blipFill>
          <a:blip r:embed="rId2"/>
          <a:srcRect l="13316" t="19885" r="14973" b="7954"/>
          <a:stretch>
            <a:fillRect/>
          </a:stretch>
        </p:blipFill>
        <p:spPr bwMode="auto">
          <a:xfrm>
            <a:off x="179388" y="260350"/>
            <a:ext cx="87852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19250" y="3716338"/>
            <a:ext cx="1008063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5"/>
          <p:cNvPicPr>
            <a:picLocks noChangeAspect="1" noChangeArrowheads="1"/>
          </p:cNvPicPr>
          <p:nvPr/>
        </p:nvPicPr>
        <p:blipFill>
          <a:blip r:embed="rId2"/>
          <a:srcRect l="13469" t="19318" r="15179" b="8524"/>
          <a:stretch>
            <a:fillRect/>
          </a:stretch>
        </p:blipFill>
        <p:spPr bwMode="auto">
          <a:xfrm>
            <a:off x="323850" y="260350"/>
            <a:ext cx="85693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92275" y="4365625"/>
            <a:ext cx="1008063" cy="287338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5"/>
          <p:cNvPicPr>
            <a:picLocks noChangeAspect="1" noChangeArrowheads="1"/>
          </p:cNvPicPr>
          <p:nvPr/>
        </p:nvPicPr>
        <p:blipFill>
          <a:blip r:embed="rId2"/>
          <a:srcRect l="13629" t="19885" r="14813" b="8524"/>
          <a:stretch>
            <a:fillRect/>
          </a:stretch>
        </p:blipFill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19250" y="4652963"/>
            <a:ext cx="1008063" cy="2889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184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25</vt:i4>
      </vt:variant>
      <vt:variant>
        <vt:lpstr>Заголовки слайдов</vt:lpstr>
      </vt:variant>
      <vt:variant>
        <vt:i4>19</vt:i4>
      </vt:variant>
    </vt:vector>
  </HeadingPairs>
  <TitlesOfParts>
    <vt:vector size="55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Franklin Gothic Medium</vt:lpstr>
      <vt:lpstr>Franklin Gothic Book</vt:lpstr>
      <vt:lpstr>Tw Cen MT</vt:lpstr>
      <vt:lpstr>Times New Roman</vt:lpstr>
      <vt:lpstr>1_Открытая</vt:lpstr>
      <vt:lpstr>Обычная</vt:lpstr>
      <vt:lpstr>Трек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vgasu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Marc</dc:creator>
  <cp:lastModifiedBy>user</cp:lastModifiedBy>
  <cp:revision>89</cp:revision>
  <dcterms:created xsi:type="dcterms:W3CDTF">2013-04-09T10:48:45Z</dcterms:created>
  <dcterms:modified xsi:type="dcterms:W3CDTF">2013-10-03T05:33:09Z</dcterms:modified>
</cp:coreProperties>
</file>