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37"/>
  </p:notesMasterIdLst>
  <p:sldIdLst>
    <p:sldId id="256" r:id="rId2"/>
    <p:sldId id="387" r:id="rId3"/>
    <p:sldId id="388" r:id="rId4"/>
    <p:sldId id="422" r:id="rId5"/>
    <p:sldId id="389" r:id="rId6"/>
    <p:sldId id="390" r:id="rId7"/>
    <p:sldId id="391" r:id="rId8"/>
    <p:sldId id="392" r:id="rId9"/>
    <p:sldId id="393" r:id="rId10"/>
    <p:sldId id="423" r:id="rId11"/>
    <p:sldId id="417" r:id="rId12"/>
    <p:sldId id="418" r:id="rId13"/>
    <p:sldId id="394" r:id="rId14"/>
    <p:sldId id="419" r:id="rId15"/>
    <p:sldId id="420" r:id="rId16"/>
    <p:sldId id="409" r:id="rId17"/>
    <p:sldId id="396" r:id="rId18"/>
    <p:sldId id="397" r:id="rId19"/>
    <p:sldId id="411" r:id="rId20"/>
    <p:sldId id="398" r:id="rId21"/>
    <p:sldId id="399" r:id="rId22"/>
    <p:sldId id="400" r:id="rId23"/>
    <p:sldId id="404" r:id="rId24"/>
    <p:sldId id="402" r:id="rId25"/>
    <p:sldId id="406" r:id="rId26"/>
    <p:sldId id="407" r:id="rId27"/>
    <p:sldId id="408" r:id="rId28"/>
    <p:sldId id="403" r:id="rId29"/>
    <p:sldId id="425" r:id="rId30"/>
    <p:sldId id="426" r:id="rId31"/>
    <p:sldId id="421" r:id="rId32"/>
    <p:sldId id="412" r:id="rId33"/>
    <p:sldId id="289" r:id="rId34"/>
    <p:sldId id="414" r:id="rId35"/>
    <p:sldId id="357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547" autoAdjust="0"/>
    <p:restoredTop sz="99412" autoAdjust="0"/>
  </p:normalViewPr>
  <p:slideViewPr>
    <p:cSldViewPr>
      <p:cViewPr>
        <p:scale>
          <a:sx n="66" d="100"/>
          <a:sy n="66" d="100"/>
        </p:scale>
        <p:origin x="-1698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C12C539-DCFA-42C9-8B5F-6B20C35F8BBE}" type="datetimeFigureOut">
              <a:rPr lang="ru-RU"/>
              <a:pPr>
                <a:defRPr/>
              </a:pPr>
              <a:t>10.10.2013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3A944D5-7B60-4129-9ED5-A85F73B9B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451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9F76A562-5DBE-4CEE-90B2-2E169FB79048}" type="slidenum">
              <a:rPr lang="ru-RU" altLang="ru-RU" smtClean="0"/>
              <a:pPr>
                <a:defRPr/>
              </a:pPr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ru-RU" altLang="ru-RU" sz="2400" smtClean="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ru-RU" altLang="ru-RU" sz="2400" smtClean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ru-RU" altLang="ru-RU" smtClean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endParaRPr lang="ru-RU" altLang="ru-RU" smtClean="0"/>
            </a:p>
          </p:txBody>
        </p:sp>
      </p:grpSp>
      <p:sp>
        <p:nvSpPr>
          <p:cNvPr id="1167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1674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E053B957-DA3C-4E76-BCDE-4AAAE786F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13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77EB-BDC4-4E01-A83A-67311DE4F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57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87E37-C565-4825-A424-154B1A0D8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4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8029-0DF6-47E6-80E8-F991C1D80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919A1-C042-4D72-A8B3-85AE5462F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53AD7-8DB2-4ADE-8107-8FA4EB736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81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52028-3EB3-4F1D-9A4C-3660ED030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1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0B9FC-054C-4EFF-AA18-DE8B4EAE8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3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B54D-F4D5-4550-80AB-77F7311B9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57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AD5F1-E3F7-477B-BEF1-4124DC2E9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00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6F4B5-A472-470F-AA8F-6CB43EA16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9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defRPr/>
                </a:pPr>
                <a:endParaRPr lang="ru-RU" altLang="ru-RU" smtClean="0"/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defRPr/>
                </a:pPr>
                <a:endParaRPr lang="ru-RU" altLang="ru-RU" smtClean="0"/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defRPr/>
                </a:pPr>
                <a:endParaRPr lang="ru-RU" altLang="ru-RU" smtClean="0"/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157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DA31E870-7F45-40B6-B2A3-013F15D96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library.vsau.ru/?page_id=87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11188" y="765175"/>
            <a:ext cx="8229600" cy="2447925"/>
          </a:xfrm>
        </p:spPr>
        <p:txBody>
          <a:bodyPr/>
          <a:lstStyle/>
          <a:p>
            <a:pPr algn="ctr" eaLnBrk="1" hangingPunct="1"/>
            <a:r>
              <a:rPr lang="ru-RU" altLang="ru-RU" sz="2800" smtClean="0"/>
              <a:t>НАУЧНАЯ БИБЛИОТЕКА ВГАУ: </a:t>
            </a:r>
            <a:br>
              <a:rPr lang="ru-RU" altLang="ru-RU" sz="2800" smtClean="0"/>
            </a:br>
            <a:r>
              <a:rPr lang="ru-RU" altLang="ru-RU" sz="2800" smtClean="0"/>
              <a:t>ВЧЕРА, СЕГОДНЯ, ЗАВТРА</a:t>
            </a:r>
            <a:r>
              <a:rPr lang="en-US" altLang="ru-RU" sz="2800" smtClean="0"/>
              <a:t/>
            </a:r>
            <a:br>
              <a:rPr lang="en-US" altLang="ru-RU" sz="2800" smtClean="0"/>
            </a:br>
            <a:r>
              <a:rPr lang="ru-RU" altLang="ru-RU" sz="2800" smtClean="0"/>
              <a:t>02.10.2013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24300" y="2927350"/>
            <a:ext cx="4895850" cy="1822450"/>
          </a:xfrm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pic>
        <p:nvPicPr>
          <p:cNvPr id="3076" name="Picture 10" descr="DSCF284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3284538"/>
            <a:ext cx="37115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Научная библиотека ВГА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563" y="2349500"/>
            <a:ext cx="2347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2291" name="Содержимое 3" descr="1-7 Центральный вход в главный корпус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476250"/>
            <a:ext cx="5256213" cy="63817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3315" name="Содержимое 3" descr="1-7 Центральный вход в главный корпус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1341438"/>
            <a:ext cx="3521075" cy="4535487"/>
          </a:xfrm>
        </p:spPr>
      </p:pic>
      <p:pic>
        <p:nvPicPr>
          <p:cNvPr id="5" name="Рисунок 4" descr="1-8 Разрушенный главн корпус ВСХИ. 1943 г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672"/>
            <a:ext cx="9144000" cy="5850121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1-6 Разрушенный актовый зал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351" y="332656"/>
            <a:ext cx="9770295" cy="5897835"/>
          </a:xfrm>
          <a:ln w="228600" cap="sq" cmpd="thickThin">
            <a:solidFill>
              <a:schemeClr val="accent6">
                <a:lumMod val="50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1267" name="Рисунок 8" descr="Першин профессор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0"/>
            <a:ext cx="8208268" cy="6951572"/>
          </a:xfrm>
          <a:ln w="228600" cap="sq" cmpd="thickThin">
            <a:solidFill>
              <a:schemeClr val="accent6">
                <a:lumMod val="50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/>
              <a:t>Основные показатели работы Научной библиотеки на 01.01.2013 г.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- объем библиотечного фонда – </a:t>
            </a:r>
            <a:r>
              <a:rPr lang="ru-RU" altLang="ru-RU" sz="2000" b="1" smtClean="0"/>
              <a:t>1 134 916</a:t>
            </a:r>
            <a:r>
              <a:rPr lang="ru-RU" altLang="ru-RU" sz="2000" smtClean="0"/>
              <a:t> ед. хранения;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- количество новых поступлений – </a:t>
            </a:r>
            <a:r>
              <a:rPr lang="ru-RU" altLang="ru-RU" sz="2000" b="1" smtClean="0"/>
              <a:t>36 191</a:t>
            </a:r>
            <a:r>
              <a:rPr lang="ru-RU" altLang="ru-RU" sz="2000" smtClean="0"/>
              <a:t> экз.;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000" smtClean="0"/>
              <a:t>- </a:t>
            </a:r>
            <a:r>
              <a:rPr lang="ru-RU" altLang="ru-RU" sz="2000" smtClean="0"/>
              <a:t>количество наименований периодических изданий, получаемых по подписке — </a:t>
            </a:r>
            <a:r>
              <a:rPr lang="ru-RU" altLang="ru-RU" sz="2000" b="1" smtClean="0"/>
              <a:t>353</a:t>
            </a:r>
            <a:r>
              <a:rPr lang="ru-RU" altLang="ru-RU" sz="2000" smtClean="0"/>
              <a:t>;</a:t>
            </a:r>
            <a:endParaRPr lang="en-US" altLang="ru-RU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ru-RU" sz="2000" smtClean="0"/>
              <a:t>- </a:t>
            </a:r>
            <a:r>
              <a:rPr lang="ru-RU" altLang="ru-RU" sz="2000" smtClean="0"/>
              <a:t>количество читателей – </a:t>
            </a:r>
            <a:r>
              <a:rPr lang="ru-RU" altLang="ru-RU" sz="2000" b="1" smtClean="0"/>
              <a:t>17447</a:t>
            </a:r>
            <a:r>
              <a:rPr lang="ru-RU" altLang="ru-RU" sz="2000" smtClean="0"/>
              <a:t> человек;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- количество книговыдач – </a:t>
            </a:r>
            <a:r>
              <a:rPr lang="ru-RU" altLang="ru-RU" sz="2000" b="1" smtClean="0"/>
              <a:t>518718</a:t>
            </a:r>
            <a:r>
              <a:rPr lang="ru-RU" altLang="ru-RU" sz="2000" smtClean="0"/>
              <a:t>  экз.;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- используемая АБИС – сетевая версия РУСЛАН;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- компьютерный парк  – </a:t>
            </a:r>
            <a:r>
              <a:rPr lang="ru-RU" altLang="ru-RU" sz="2000" b="1" smtClean="0"/>
              <a:t>95</a:t>
            </a:r>
            <a:r>
              <a:rPr lang="ru-RU" altLang="ru-RU" sz="2000" smtClean="0"/>
              <a:t>, в т.ч. количество АРМ для пользователей – </a:t>
            </a:r>
            <a:r>
              <a:rPr lang="ru-RU" altLang="ru-RU" sz="2000" b="1" smtClean="0"/>
              <a:t>65</a:t>
            </a:r>
            <a:r>
              <a:rPr lang="ru-RU" altLang="ru-RU" sz="20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в структуре Библиотеки </a:t>
            </a:r>
            <a:r>
              <a:rPr lang="ru-RU" altLang="ru-RU" sz="2000" b="1" smtClean="0"/>
              <a:t>5</a:t>
            </a:r>
            <a:r>
              <a:rPr lang="ru-RU" altLang="ru-RU" sz="2000" smtClean="0"/>
              <a:t> отделов и Музей редких книг;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количество штатных единиц – </a:t>
            </a:r>
            <a:r>
              <a:rPr lang="ru-RU" altLang="ru-RU" sz="2000" b="1" smtClean="0"/>
              <a:t>56</a:t>
            </a:r>
            <a:r>
              <a:rPr lang="ru-RU" altLang="ru-RU" sz="2000" smtClean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Основные проекты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000" smtClean="0"/>
              <a:t>1. проект </a:t>
            </a:r>
            <a:r>
              <a:rPr lang="ru-RU" altLang="ru-RU" sz="2000" b="1" smtClean="0"/>
              <a:t>АРБИКОН «МАРС»</a:t>
            </a:r>
            <a:r>
              <a:rPr lang="ru-RU" altLang="ru-RU" sz="2000" smtClean="0"/>
              <a:t>;</a:t>
            </a:r>
          </a:p>
          <a:p>
            <a:r>
              <a:rPr lang="ru-RU" altLang="ru-RU" sz="2000" smtClean="0"/>
              <a:t>2. проект АРБИКОН </a:t>
            </a:r>
            <a:r>
              <a:rPr lang="ru-RU" altLang="ru-RU" sz="2000" b="1" smtClean="0"/>
              <a:t>«МБА/ЭДД»;</a:t>
            </a:r>
          </a:p>
          <a:p>
            <a:r>
              <a:rPr lang="ru-RU" altLang="ru-RU" sz="2000" smtClean="0"/>
              <a:t>3. освоение сетевой версии модуля </a:t>
            </a:r>
            <a:r>
              <a:rPr lang="ru-RU" altLang="ru-RU" sz="2000" b="1" smtClean="0"/>
              <a:t>«Книгообеспеченность»;</a:t>
            </a:r>
          </a:p>
          <a:p>
            <a:r>
              <a:rPr lang="ru-RU" altLang="ru-RU" sz="2000" smtClean="0"/>
              <a:t>4. создание </a:t>
            </a:r>
            <a:r>
              <a:rPr lang="ru-RU" altLang="ru-RU" sz="2000" b="1" smtClean="0"/>
              <a:t>института референтов кафедр;</a:t>
            </a:r>
          </a:p>
          <a:p>
            <a:r>
              <a:rPr lang="ru-RU" altLang="ru-RU" sz="2000" smtClean="0"/>
              <a:t>5.</a:t>
            </a:r>
            <a:r>
              <a:rPr lang="ru-RU" altLang="ru-RU" sz="2000" b="1" smtClean="0"/>
              <a:t> автоматизированная книговыдача;</a:t>
            </a:r>
          </a:p>
          <a:p>
            <a:r>
              <a:rPr lang="ru-RU" altLang="ru-RU" sz="2000" smtClean="0"/>
              <a:t> 6. обслуживание пользователей в режиме </a:t>
            </a:r>
            <a:r>
              <a:rPr lang="ru-RU" altLang="ru-RU" sz="2000" b="1" smtClean="0"/>
              <a:t>открытого доступа;</a:t>
            </a:r>
          </a:p>
          <a:p>
            <a:r>
              <a:rPr lang="ru-RU" altLang="ru-RU" sz="2000" smtClean="0"/>
              <a:t>7. организация работы </a:t>
            </a:r>
            <a:r>
              <a:rPr lang="ru-RU" altLang="ru-RU" sz="2000" b="1" smtClean="0"/>
              <a:t>электронного читального зала;</a:t>
            </a:r>
          </a:p>
          <a:p>
            <a:r>
              <a:rPr lang="ru-RU" altLang="ru-RU" sz="2000" smtClean="0"/>
              <a:t>8. организация </a:t>
            </a:r>
            <a:r>
              <a:rPr lang="ru-RU" altLang="ru-RU" sz="2000" b="1" u="sng" smtClean="0">
                <a:hlinkClick r:id="rId2" tooltip="Музей редких книг"/>
              </a:rPr>
              <a:t>Музея редких книг </a:t>
            </a:r>
            <a:r>
              <a:rPr lang="ru-RU" altLang="ru-RU" sz="2000" b="1" u="sng" smtClean="0"/>
              <a:t>;</a:t>
            </a:r>
          </a:p>
          <a:p>
            <a:r>
              <a:rPr lang="ru-RU" altLang="ru-RU" sz="2000" smtClean="0"/>
              <a:t>9. «</a:t>
            </a:r>
            <a:r>
              <a:rPr lang="ru-RU" altLang="ru-RU" sz="2000" b="1" smtClean="0"/>
              <a:t>Библиотечные гостиные»;</a:t>
            </a:r>
          </a:p>
          <a:p>
            <a:r>
              <a:rPr lang="ru-RU" altLang="ru-RU" sz="2000" b="1" smtClean="0"/>
              <a:t>10. с</a:t>
            </a:r>
            <a:r>
              <a:rPr lang="ru-RU" altLang="ru-RU" sz="2000" smtClean="0"/>
              <a:t>оздание собственного </a:t>
            </a:r>
            <a:r>
              <a:rPr lang="ru-RU" altLang="ru-RU" sz="2000" b="1" smtClean="0"/>
              <a:t>сайта </a:t>
            </a:r>
            <a:r>
              <a:rPr lang="ru-RU" altLang="ru-RU" sz="2000" smtClean="0"/>
              <a:t>Библиотеки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Автоматизированная выдача документов библиотечного фонда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349500"/>
            <a:ext cx="7693025" cy="3724275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Использование системы штрихового кодирования</a:t>
            </a:r>
          </a:p>
          <a:p>
            <a:pPr eaLnBrk="1" hangingPunct="1"/>
            <a:r>
              <a:rPr lang="ru-RU" altLang="ru-RU" sz="2400" smtClean="0"/>
              <a:t>Внедрена одновременно на всех точках обслуживания </a:t>
            </a:r>
          </a:p>
          <a:p>
            <a:pPr eaLnBrk="1" hangingPunct="1"/>
            <a:r>
              <a:rPr lang="ru-RU" altLang="ru-RU" sz="2400" smtClean="0"/>
              <a:t>Общеуниверситетский электронный пропуск выполняет функции читательского билета  </a:t>
            </a:r>
          </a:p>
          <a:p>
            <a:pPr eaLnBrk="1" hangingPunct="1"/>
            <a:r>
              <a:rPr lang="ru-RU" altLang="ru-RU" sz="2400" smtClean="0"/>
              <a:t>Для </a:t>
            </a:r>
            <a:r>
              <a:rPr lang="ru-RU" altLang="ru-RU" sz="2400" b="1" smtClean="0"/>
              <a:t>контроля книговыдачи</a:t>
            </a:r>
            <a:r>
              <a:rPr lang="ru-RU" altLang="ru-RU" sz="2400" smtClean="0"/>
              <a:t> читателями на абонементах учебной литературы установлены мониторы (электронный читательский формуляр)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400" smtClean="0"/>
          </a:p>
          <a:p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5058" name="Picture 2" descr="D:\ZOF\2013\Материалы о библиотеке\Фотографии к книге (доп.)\Обслуживание читателей в режиме автоматизированной книговыдач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6863"/>
            <a:ext cx="8748713" cy="656113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048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41338" y="0"/>
            <a:ext cx="10550526" cy="7345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Обслуживание пользователей в режиме открытого доступа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/>
              <a:t>в читальных залах студентов и научных работников, на абонементе художественной литературы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ru-RU" altLang="ru-RU" smtClean="0"/>
              <a:t>для предотвращения несанкционированного выноса библиотечных документов, представленных в открытом доступе, в читальных залах установлены </a:t>
            </a:r>
            <a:r>
              <a:rPr lang="ru-RU" altLang="ru-RU" b="1" smtClean="0"/>
              <a:t>противокражные системы</a:t>
            </a:r>
            <a:r>
              <a:rPr lang="ru-RU" altLang="ru-RU" smtClean="0"/>
              <a:t> </a:t>
            </a:r>
          </a:p>
          <a:p>
            <a:pPr>
              <a:lnSpc>
                <a:spcPct val="90000"/>
              </a:lnSpc>
            </a:pP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755650" y="765175"/>
            <a:ext cx="7924800" cy="1143000"/>
          </a:xfrm>
        </p:spPr>
        <p:txBody>
          <a:bodyPr/>
          <a:lstStyle/>
          <a:p>
            <a:r>
              <a:rPr lang="ru-RU" altLang="ru-RU" sz="4400" smtClean="0">
                <a:solidFill>
                  <a:schemeClr val="tx1"/>
                </a:solidFill>
              </a:rPr>
              <a:t>Научная библиотека</a:t>
            </a:r>
            <a:r>
              <a:rPr lang="en-US" altLang="ru-RU" sz="4400" smtClean="0">
                <a:solidFill>
                  <a:schemeClr val="tx1"/>
                </a:solidFill>
              </a:rPr>
              <a:t> </a:t>
            </a:r>
            <a:r>
              <a:rPr lang="ru-RU" altLang="ru-RU" sz="4400" smtClean="0">
                <a:solidFill>
                  <a:schemeClr val="tx1"/>
                </a:solidFill>
              </a:rPr>
              <a:t> ВГАУ</a:t>
            </a:r>
            <a:endParaRPr lang="ru-RU" alt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была основана при Воронежском  сельскохозяйственном институте императора Петра </a:t>
            </a:r>
            <a:r>
              <a:rPr lang="en-US" altLang="ru-RU" smtClean="0"/>
              <a:t>I</a:t>
            </a:r>
            <a:r>
              <a:rPr lang="ru-RU" altLang="ru-RU" smtClean="0"/>
              <a:t>, который был торжественно открыт  </a:t>
            </a:r>
            <a:r>
              <a:rPr lang="ru-RU" altLang="ru-RU" b="1" smtClean="0"/>
              <a:t>4 сентября 1913 г. </a:t>
            </a:r>
            <a:r>
              <a:rPr lang="ru-RU" altLang="ru-RU" smtClean="0"/>
              <a:t>и стал первым вузом Центрального Черноземья </a:t>
            </a:r>
          </a:p>
          <a:p>
            <a:pPr>
              <a:buFont typeface="Wingdings" pitchFamily="2" charset="2"/>
              <a:buNone/>
            </a:pPr>
            <a:endParaRPr lang="ru-RU" altLang="ru-RU" smtClean="0"/>
          </a:p>
        </p:txBody>
      </p:sp>
      <p:pic>
        <p:nvPicPr>
          <p:cNvPr id="4100" name="Picture 8" descr="1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 descr="1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2413" y="0"/>
            <a:ext cx="10044113" cy="7389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3555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0975" y="-171450"/>
            <a:ext cx="9936163" cy="76771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4579" name="Picture 4"/>
          <p:cNvPicPr>
            <a:picLocks noChangeAspect="1" noChangeArrowheads="1"/>
          </p:cNvPicPr>
          <p:nvPr>
            <p:ph type="title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84213" y="-242888"/>
            <a:ext cx="10117138" cy="739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560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96875" y="-242888"/>
            <a:ext cx="10080625" cy="74882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Библиографические БД собственной генерации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400" smtClean="0"/>
              <a:t>Электронный каталог Научной библиотеки (Книги);</a:t>
            </a:r>
          </a:p>
          <a:p>
            <a:r>
              <a:rPr lang="ru-RU" altLang="ru-RU" sz="2400" smtClean="0"/>
              <a:t>Электронный каталог периодических изданий;</a:t>
            </a:r>
          </a:p>
          <a:p>
            <a:r>
              <a:rPr lang="ru-RU" altLang="ru-RU" sz="2400" smtClean="0"/>
              <a:t>Картотека Статьи (аналитическая роспись статей более 100 журналов, получаемых по подписке);</a:t>
            </a:r>
          </a:p>
          <a:p>
            <a:r>
              <a:rPr lang="ru-RU" altLang="ru-RU" sz="2400" smtClean="0"/>
              <a:t>Картотека Труды сотрудников ВГАУ</a:t>
            </a:r>
          </a:p>
          <a:p>
            <a:r>
              <a:rPr lang="ru-RU" altLang="ru-RU" sz="2400" smtClean="0"/>
              <a:t>Заказанные издания</a:t>
            </a:r>
          </a:p>
          <a:p>
            <a:pPr>
              <a:buFont typeface="Wingdings" pitchFamily="2" charset="2"/>
              <a:buNone/>
            </a:pPr>
            <a:r>
              <a:rPr lang="ru-RU" altLang="ru-RU" sz="2400" smtClean="0"/>
              <a:t>Около </a:t>
            </a:r>
            <a:r>
              <a:rPr lang="ru-RU" altLang="ru-RU" sz="2400" b="1" smtClean="0"/>
              <a:t>300 тыс.</a:t>
            </a:r>
            <a:r>
              <a:rPr lang="ru-RU" altLang="ru-RU" sz="2400" smtClean="0"/>
              <a:t> записей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Участие в проектах АРБИКОН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МАРС (Межрегиональная аналитическая роспись статей). НБ ВГАУ расписывает 7 журналов, в т.ч. Вестник ВГАУ </a:t>
            </a:r>
          </a:p>
          <a:p>
            <a:r>
              <a:rPr lang="ru-RU" altLang="ru-RU" smtClean="0"/>
              <a:t>МБА/ЭДД (Межбиблиотечный абонемент/Электронная доставка документов)</a:t>
            </a:r>
          </a:p>
          <a:p>
            <a:endParaRPr lang="ru-RU" altLang="ru-RU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4652963"/>
            <a:ext cx="44227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Организация доступа к электронным образовательным и научным ресурсам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Формирование Электронной библиотеки ВГАУ: около 1500 документов;</a:t>
            </a:r>
          </a:p>
          <a:p>
            <a:r>
              <a:rPr lang="ru-RU" altLang="ru-RU" smtClean="0"/>
              <a:t>Электронные ресурсы удаленного доступа, в т.ч. электронно-библиотечные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Электронные ресурсы</a:t>
            </a:r>
            <a:r>
              <a:rPr lang="en-US" altLang="ru-RU" sz="3200" smtClean="0"/>
              <a:t> </a:t>
            </a:r>
            <a:r>
              <a:rPr lang="ru-RU" altLang="ru-RU" sz="3200" smtClean="0"/>
              <a:t>удаленного доступа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2400" smtClean="0"/>
              <a:t>электронно-библиотечная система «Лань»;</a:t>
            </a:r>
          </a:p>
          <a:p>
            <a:r>
              <a:rPr lang="ru-RU" altLang="ru-RU" sz="2400" smtClean="0"/>
              <a:t>Научная электронная библиотека ELIBRARY.RU (6 журналов);	</a:t>
            </a:r>
          </a:p>
          <a:p>
            <a:r>
              <a:rPr lang="ru-RU" altLang="ru-RU" sz="2400" smtClean="0"/>
              <a:t>Электронная версия журнала «Российский налоговый курьер»;</a:t>
            </a:r>
          </a:p>
          <a:p>
            <a:r>
              <a:rPr lang="ru-RU" altLang="ru-RU" sz="2400" smtClean="0"/>
              <a:t>Электронная версия научной базы данных </a:t>
            </a:r>
            <a:r>
              <a:rPr lang="en-US" altLang="ru-RU" sz="2400" smtClean="0"/>
              <a:t>SCIENCE ONLINE</a:t>
            </a:r>
            <a:r>
              <a:rPr lang="ru-RU" altLang="ru-RU" sz="2400" smtClean="0"/>
              <a:t>-</a:t>
            </a:r>
            <a:r>
              <a:rPr lang="en-US" altLang="ru-RU" sz="2400" smtClean="0"/>
              <a:t>SCIENCE NOW</a:t>
            </a:r>
            <a:r>
              <a:rPr lang="ru-RU" altLang="ru-RU" sz="2400" smtClean="0"/>
              <a:t>;</a:t>
            </a:r>
          </a:p>
          <a:p>
            <a:r>
              <a:rPr lang="ru-RU" altLang="ru-RU" sz="2400" smtClean="0"/>
              <a:t>электронная версия научной базы данных </a:t>
            </a:r>
            <a:r>
              <a:rPr lang="en-US" altLang="ru-RU" sz="2400" smtClean="0"/>
              <a:t>Nature</a:t>
            </a:r>
            <a:endParaRPr lang="ru-RU" altLang="ru-RU" sz="2400" smtClean="0"/>
          </a:p>
          <a:p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Создание института референтов кафедр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- П ВГАУ 5.3.01-2012 Положение о референте кафедры</a:t>
            </a:r>
          </a:p>
          <a:p>
            <a:r>
              <a:rPr lang="ru-RU" altLang="ru-RU" smtClean="0"/>
              <a:t>- И ВГАУ 5.3.04 – 2012 Порядок работы по обеспеченности Университета учебной базой в части, касающейся библиотечно-информационных ресурсов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Уголок референта кафедры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b="1" smtClean="0"/>
              <a:t>- </a:t>
            </a:r>
            <a:r>
              <a:rPr lang="ru-RU" altLang="ru-RU" sz="2400" smtClean="0"/>
              <a:t>открытый доступ к новым книгам и журналам, поступившим в Библиотеку за последние 3 года;</a:t>
            </a:r>
          </a:p>
          <a:p>
            <a:r>
              <a:rPr lang="ru-RU" altLang="ru-RU" sz="2400" smtClean="0"/>
              <a:t>- информацию издательств и книготоргующих организаций о вышедших или планирующихся к выпуску изданиях;</a:t>
            </a:r>
          </a:p>
          <a:p>
            <a:r>
              <a:rPr lang="ru-RU" altLang="ru-RU" sz="2400" smtClean="0"/>
              <a:t>- документы, регламентирующие процесс книгообеспеченности учебных дисциплин;</a:t>
            </a:r>
          </a:p>
          <a:p>
            <a:r>
              <a:rPr lang="ru-RU" altLang="ru-RU" sz="2400" smtClean="0"/>
              <a:t>- консультационную помощь преподавателям при составлении списков литературы Рабочих программ учебных дисциплин, карт книгообеспеченности</a:t>
            </a:r>
            <a:endParaRPr lang="ru-RU" altLang="ru-RU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 основу фонда легли поступления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smtClean="0"/>
              <a:t>Государственная Думы;</a:t>
            </a:r>
          </a:p>
          <a:p>
            <a:r>
              <a:rPr lang="ru-RU" altLang="ru-RU" sz="2400" smtClean="0"/>
              <a:t>Государственного Совета;</a:t>
            </a:r>
          </a:p>
          <a:p>
            <a:r>
              <a:rPr lang="ru-RU" altLang="ru-RU" sz="2400" smtClean="0"/>
              <a:t>высших учебных заведений России (Петроградский лесной институт, Московский сельскохозяйственный институт, Императорский Николаевский университет, Московская духовная академия и др.);</a:t>
            </a:r>
          </a:p>
          <a:p>
            <a:r>
              <a:rPr lang="ru-RU" altLang="ru-RU" sz="2400" smtClean="0"/>
              <a:t>губернские земства (Воронежское, Смоленское, Вологодское, Петербургское и др.)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" name="Picture 2" descr="D:\ZOF\2013\Материалы о библиотеке\фото ч.з научн все\DSCF3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88963" y="-531813"/>
            <a:ext cx="9505951" cy="7129463"/>
          </a:xfrm>
          <a:solidFill>
            <a:srgbClr val="000000">
              <a:shade val="95000"/>
            </a:srgbClr>
          </a:solidFill>
          <a:ln w="444500" cap="sq">
            <a:solidFill>
              <a:srgbClr val="00B050"/>
            </a:solidFill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Организация Музея редких книг</a:t>
            </a:r>
          </a:p>
        </p:txBody>
      </p:sp>
      <p:pic>
        <p:nvPicPr>
          <p:cNvPr id="4" name="Picture 4" descr="F:\Фотографии для стенда\5. Музей редких кни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1640" y="2013805"/>
            <a:ext cx="6840760" cy="4844195"/>
          </a:xfrm>
          <a:ln w="228600" cap="sq" cmpd="thickThin">
            <a:solidFill>
              <a:schemeClr val="accent6">
                <a:lumMod val="50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4819" name="Picture 8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72588" cy="6937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z="280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mtClean="0"/>
          </a:p>
        </p:txBody>
      </p:sp>
      <p:pic>
        <p:nvPicPr>
          <p:cNvPr id="35844" name="Picture 8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6868" name="Picture 6" descr="Блиц опр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49400" y="-146685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mtClean="0"/>
              <a:t>Спасибо за внимание!</a:t>
            </a:r>
          </a:p>
        </p:txBody>
      </p:sp>
      <p:pic>
        <p:nvPicPr>
          <p:cNvPr id="3789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1775" y="2349500"/>
            <a:ext cx="4119563" cy="3978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Первые дарители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Глинка К.Д.,  </a:t>
            </a:r>
          </a:p>
          <a:p>
            <a:r>
              <a:rPr lang="ru-RU" altLang="ru-RU" smtClean="0"/>
              <a:t>Келлер Б.А.,  </a:t>
            </a:r>
          </a:p>
          <a:p>
            <a:r>
              <a:rPr lang="ru-RU" altLang="ru-RU" smtClean="0"/>
              <a:t>Поспелов В.И., </a:t>
            </a:r>
          </a:p>
          <a:p>
            <a:r>
              <a:rPr lang="ru-RU" altLang="ru-RU" smtClean="0"/>
              <a:t>Добиаш А.А., </a:t>
            </a:r>
          </a:p>
          <a:p>
            <a:r>
              <a:rPr lang="ru-RU" altLang="ru-RU" smtClean="0"/>
              <a:t>Думанский А.В. и др.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>
                <a:solidFill>
                  <a:schemeClr val="tx1"/>
                </a:solidFill>
              </a:rPr>
              <a:t>22 сентября  1913 г. библиотека приступила к обслуживанию читателей</a:t>
            </a:r>
            <a:endParaRPr lang="ru-RU" altLang="ru-RU" sz="2800" smtClean="0"/>
          </a:p>
        </p:txBody>
      </p:sp>
      <p:pic>
        <p:nvPicPr>
          <p:cNvPr id="7171" name="Рисунок 1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375" y="1814513"/>
            <a:ext cx="6624638" cy="4967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11188" y="765175"/>
            <a:ext cx="7924800" cy="1143000"/>
          </a:xfrm>
        </p:spPr>
        <p:txBody>
          <a:bodyPr/>
          <a:lstStyle/>
          <a:p>
            <a:r>
              <a:rPr lang="ru-RU" altLang="ru-RU" sz="3200" smtClean="0"/>
              <a:t/>
            </a:r>
            <a:br>
              <a:rPr lang="ru-RU" altLang="ru-RU" sz="3200" smtClean="0"/>
            </a:br>
            <a:r>
              <a:rPr lang="ru-RU" altLang="ru-RU" sz="3200" smtClean="0"/>
              <a:t/>
            </a:r>
            <a:br>
              <a:rPr lang="ru-RU" altLang="ru-RU" sz="3200" smtClean="0"/>
            </a:br>
            <a:r>
              <a:rPr lang="ru-RU" altLang="ru-RU" sz="3200" smtClean="0"/>
              <a:t>Первые годы 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Штат </a:t>
            </a:r>
            <a:r>
              <a:rPr lang="en-US" altLang="ru-RU" smtClean="0"/>
              <a:t>– 1 </a:t>
            </a:r>
            <a:r>
              <a:rPr lang="ru-RU" altLang="ru-RU" smtClean="0"/>
              <a:t>библиотекарь, </a:t>
            </a:r>
            <a:br>
              <a:rPr lang="ru-RU" altLang="ru-RU" smtClean="0"/>
            </a:br>
            <a:r>
              <a:rPr lang="ru-RU" altLang="ru-RU" smtClean="0"/>
              <a:t>2 помощника библиотекаря </a:t>
            </a:r>
          </a:p>
          <a:p>
            <a:r>
              <a:rPr lang="ru-RU" altLang="ru-RU" smtClean="0"/>
              <a:t>Количество читателей - 74 </a:t>
            </a:r>
          </a:p>
          <a:p>
            <a:r>
              <a:rPr lang="ru-RU" altLang="ru-RU" smtClean="0"/>
              <a:t>Библиотека была открыта 3 раза в неделю с 11 до 13 часов</a:t>
            </a:r>
          </a:p>
          <a:p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На 1 января 1914 г. книжный фонд составлял 4723 экземпляров. </a:t>
            </a:r>
          </a:p>
        </p:txBody>
      </p:sp>
      <p:pic>
        <p:nvPicPr>
          <p:cNvPr id="9219" name="Picture 5" descr="IMG_6927"/>
          <p:cNvPicPr>
            <a:picLocks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813" y="1863725"/>
            <a:ext cx="6119812" cy="4589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Студенческий читальный зал. </a:t>
            </a:r>
            <a:br>
              <a:rPr lang="ru-RU" altLang="ru-RU" sz="3200" smtClean="0"/>
            </a:br>
            <a:r>
              <a:rPr lang="ru-RU" altLang="ru-RU" sz="3200" smtClean="0"/>
              <a:t>20-ые годы</a:t>
            </a:r>
          </a:p>
        </p:txBody>
      </p:sp>
      <p:pic>
        <p:nvPicPr>
          <p:cNvPr id="9219" name="Рисунок 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24544" y="0"/>
            <a:ext cx="9673519" cy="6858000"/>
          </a:xfrm>
          <a:ln w="228600" cap="sq" cmpd="thickThin">
            <a:solidFill>
              <a:schemeClr val="accent2">
                <a:lumMod val="50000"/>
              </a:schemeClr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smtClean="0"/>
              <a:t>Состояние библиотечного фонда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mtClean="0"/>
              <a:t>1931 г. фонд библиотеки составлял 120 тыс. экземпляров;</a:t>
            </a:r>
          </a:p>
          <a:p>
            <a:r>
              <a:rPr lang="ru-RU" altLang="ru-RU" smtClean="0"/>
              <a:t>1938 г. -  около 500 тыс. единиц хранения. В состав фонда входили редкие и ценные издания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4100</TotalTime>
  <Words>619</Words>
  <Application>Microsoft Office PowerPoint</Application>
  <PresentationFormat>Экран (4:3)</PresentationFormat>
  <Paragraphs>84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Wingdings</vt:lpstr>
      <vt:lpstr>Calibri</vt:lpstr>
      <vt:lpstr>Times New Roman</vt:lpstr>
      <vt:lpstr>Капсулы</vt:lpstr>
      <vt:lpstr>НАУЧНАЯ БИБЛИОТЕКА ВГАУ:  ВЧЕРА, СЕГОДНЯ, ЗАВТРА 02.10.2013</vt:lpstr>
      <vt:lpstr>Научная библиотека  ВГАУ</vt:lpstr>
      <vt:lpstr>В основу фонда легли поступления</vt:lpstr>
      <vt:lpstr>Первые дарители</vt:lpstr>
      <vt:lpstr>22 сентября  1913 г. библиотека приступила к обслуживанию читателей</vt:lpstr>
      <vt:lpstr>  Первые годы </vt:lpstr>
      <vt:lpstr>На 1 января 1914 г. книжный фонд составлял 4723 экземпляров. </vt:lpstr>
      <vt:lpstr>Студенческий читальный зал.  20-ые годы</vt:lpstr>
      <vt:lpstr>Состояние библиотечного фонда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показатели работы Научной библиотеки на 01.01.2013 г.</vt:lpstr>
      <vt:lpstr>Основные проекты</vt:lpstr>
      <vt:lpstr>Автоматизированная выдача документов библиотечного фонда</vt:lpstr>
      <vt:lpstr>Презентация PowerPoint</vt:lpstr>
      <vt:lpstr>Презентация PowerPoint</vt:lpstr>
      <vt:lpstr>Обслуживание пользователей в режиме открытого доступа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Библиографические БД собственной генерации </vt:lpstr>
      <vt:lpstr>Участие в проектах АРБИКОН</vt:lpstr>
      <vt:lpstr>Организация доступа к электронным образовательным и научным ресурсам </vt:lpstr>
      <vt:lpstr>Электронные ресурсы удаленного доступа </vt:lpstr>
      <vt:lpstr>Создание института референтов кафедр </vt:lpstr>
      <vt:lpstr>Уголок референта кафедры</vt:lpstr>
      <vt:lpstr>Презентация PowerPoint</vt:lpstr>
      <vt:lpstr>Организация Музея редких книг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VSU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по штриховому кодированию документов фонда</dc:title>
  <dc:creator>c1rlib0n01</dc:creator>
  <cp:lastModifiedBy>MESHKOVA</cp:lastModifiedBy>
  <cp:revision>467</cp:revision>
  <cp:lastPrinted>2013-04-03T11:17:06Z</cp:lastPrinted>
  <dcterms:created xsi:type="dcterms:W3CDTF">2008-04-16T06:46:28Z</dcterms:created>
  <dcterms:modified xsi:type="dcterms:W3CDTF">2013-10-10T09:22:58Z</dcterms:modified>
</cp:coreProperties>
</file>