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61" r:id="rId4"/>
    <p:sldId id="258" r:id="rId5"/>
    <p:sldId id="262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9" r:id="rId19"/>
    <p:sldId id="278" r:id="rId20"/>
    <p:sldId id="284" r:id="rId21"/>
    <p:sldId id="286" r:id="rId22"/>
    <p:sldId id="285" r:id="rId23"/>
    <p:sldId id="280" r:id="rId24"/>
    <p:sldId id="281" r:id="rId25"/>
    <p:sldId id="282" r:id="rId26"/>
    <p:sldId id="283" r:id="rId27"/>
    <p:sldId id="287" r:id="rId28"/>
    <p:sldId id="288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3EFA8-D0D4-42AA-A8DF-9CD86FCA1F0B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E049B-1D0E-4C36-B2EC-8B664724EA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3EFA8-D0D4-42AA-A8DF-9CD86FCA1F0B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E049B-1D0E-4C36-B2EC-8B664724E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3EFA8-D0D4-42AA-A8DF-9CD86FCA1F0B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E049B-1D0E-4C36-B2EC-8B664724E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3EFA8-D0D4-42AA-A8DF-9CD86FCA1F0B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E049B-1D0E-4C36-B2EC-8B664724E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3EFA8-D0D4-42AA-A8DF-9CD86FCA1F0B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E049B-1D0E-4C36-B2EC-8B664724EA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3EFA8-D0D4-42AA-A8DF-9CD86FCA1F0B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E049B-1D0E-4C36-B2EC-8B664724E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3EFA8-D0D4-42AA-A8DF-9CD86FCA1F0B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E049B-1D0E-4C36-B2EC-8B664724E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3EFA8-D0D4-42AA-A8DF-9CD86FCA1F0B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E049B-1D0E-4C36-B2EC-8B664724E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3EFA8-D0D4-42AA-A8DF-9CD86FCA1F0B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E049B-1D0E-4C36-B2EC-8B664724EA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3EFA8-D0D4-42AA-A8DF-9CD86FCA1F0B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E049B-1D0E-4C36-B2EC-8B664724E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3EFA8-D0D4-42AA-A8DF-9CD86FCA1F0B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E049B-1D0E-4C36-B2EC-8B664724EA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543EFA8-D0D4-42AA-A8DF-9CD86FCA1F0B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47E049B-1D0E-4C36-B2EC-8B664724EA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AF2402FE1529617F72DFD28C81775BA9B3BF59ED9C43D8AB05619F85E78BE3D49E2E9504636CFA22J3t3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72514" y="260648"/>
            <a:ext cx="6666686" cy="3600400"/>
          </a:xfrm>
        </p:spPr>
        <p:txBody>
          <a:bodyPr>
            <a:noAutofit/>
          </a:bodyPr>
          <a:lstStyle/>
          <a:p>
            <a:r>
              <a:rPr lang="ru-RU" sz="7200" dirty="0" smtClean="0"/>
              <a:t>Новое в учете библиотечного фонда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3655362"/>
            <a:ext cx="7351860" cy="1277272"/>
          </a:xfrm>
        </p:spPr>
        <p:txBody>
          <a:bodyPr/>
          <a:lstStyle/>
          <a:p>
            <a:pPr algn="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51920" y="3655362"/>
            <a:ext cx="5047605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lvl="0" algn="r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ru-RU" sz="3600" dirty="0">
                <a:solidFill>
                  <a:srgbClr val="4F271C">
                    <a:shade val="30000"/>
                    <a:satMod val="150000"/>
                  </a:srgbClr>
                </a:solidFill>
              </a:rPr>
              <a:t>Л.Л. Мешкова,</a:t>
            </a:r>
          </a:p>
          <a:p>
            <a:pPr marL="27432" lvl="0" algn="r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ru-RU" sz="3600" dirty="0">
                <a:solidFill>
                  <a:srgbClr val="4F271C">
                    <a:shade val="30000"/>
                    <a:satMod val="150000"/>
                  </a:srgbClr>
                </a:solidFill>
              </a:rPr>
              <a:t>зам. директора НБ ВГАУ</a:t>
            </a:r>
          </a:p>
        </p:txBody>
      </p:sp>
      <p:pic>
        <p:nvPicPr>
          <p:cNvPr id="2050" name="Picture 2" descr="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189" y="116632"/>
            <a:ext cx="107632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8315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704856" cy="151216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Регистр 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индивидуального учета 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документов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988840"/>
            <a:ext cx="7818072" cy="4536504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электронный </a:t>
            </a:r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каталог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, </a:t>
            </a:r>
            <a:endParaRPr lang="ru-RU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82296" indent="0" algn="ctr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который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также выполняет функции учетного каталога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Регистр </a:t>
            </a:r>
            <a:r>
              <a:rPr lang="ru-RU" sz="4400" dirty="0">
                <a:solidFill>
                  <a:schemeClr val="accent3">
                    <a:lumMod val="50000"/>
                  </a:schemeClr>
                </a:solidFill>
              </a:rPr>
              <a:t>суммарного учета документов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84784"/>
            <a:ext cx="7962088" cy="4763616"/>
          </a:xfrm>
        </p:spPr>
        <p:txBody>
          <a:bodyPr/>
          <a:lstStyle/>
          <a:p>
            <a:pPr marL="82296" lvl="0" indent="0">
              <a:buClr>
                <a:srgbClr val="3891A7"/>
              </a:buClr>
              <a:buNone/>
            </a:pPr>
            <a:r>
              <a:rPr lang="ru-RU" sz="3000" dirty="0" smtClean="0">
                <a:solidFill>
                  <a:prstClr val="black"/>
                </a:solidFill>
              </a:rPr>
              <a:t>Книга </a:t>
            </a:r>
            <a:r>
              <a:rPr lang="ru-RU" sz="3000" dirty="0">
                <a:solidFill>
                  <a:prstClr val="black"/>
                </a:solidFill>
              </a:rPr>
              <a:t>суммарного учета библиотечного </a:t>
            </a:r>
            <a:r>
              <a:rPr lang="ru-RU" sz="3000" dirty="0" smtClean="0">
                <a:solidFill>
                  <a:prstClr val="black"/>
                </a:solidFill>
              </a:rPr>
              <a:t>фонда:</a:t>
            </a:r>
            <a:endParaRPr lang="ru-RU" sz="3000" dirty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r>
              <a:rPr lang="ru-RU" sz="3000" dirty="0">
                <a:solidFill>
                  <a:prstClr val="black"/>
                </a:solidFill>
              </a:rPr>
              <a:t>Поступление документов в библиотечный фонд</a:t>
            </a:r>
          </a:p>
          <a:p>
            <a:pPr lvl="0">
              <a:buClr>
                <a:srgbClr val="3891A7"/>
              </a:buClr>
            </a:pPr>
            <a:r>
              <a:rPr lang="ru-RU" sz="3000" dirty="0">
                <a:solidFill>
                  <a:prstClr val="black"/>
                </a:solidFill>
              </a:rPr>
              <a:t>Выбытие документов из библиотечного фонда</a:t>
            </a:r>
          </a:p>
          <a:p>
            <a:pPr lvl="0">
              <a:buClr>
                <a:srgbClr val="3891A7"/>
              </a:buClr>
            </a:pPr>
            <a:r>
              <a:rPr lang="ru-RU" sz="3000" dirty="0">
                <a:solidFill>
                  <a:prstClr val="black"/>
                </a:solidFill>
              </a:rPr>
              <a:t>Итоги движения библиотечного фонда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4445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9817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Реестр электронных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сетевых удаленных документов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772816"/>
            <a:ext cx="7818072" cy="447558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Название </a:t>
            </a:r>
          </a:p>
          <a:p>
            <a:r>
              <a:rPr lang="ru-RU" dirty="0" smtClean="0"/>
              <a:t>Ссылка доступа</a:t>
            </a:r>
          </a:p>
          <a:p>
            <a:r>
              <a:rPr lang="ru-RU" dirty="0" smtClean="0"/>
              <a:t>Описание</a:t>
            </a:r>
          </a:p>
          <a:p>
            <a:r>
              <a:rPr lang="ru-RU" dirty="0" smtClean="0"/>
              <a:t>№ и дата договора</a:t>
            </a:r>
          </a:p>
          <a:p>
            <a:r>
              <a:rPr lang="ru-RU" dirty="0" smtClean="0"/>
              <a:t>№ и дата заявки</a:t>
            </a:r>
          </a:p>
          <a:p>
            <a:r>
              <a:rPr lang="ru-RU" dirty="0"/>
              <a:t> </a:t>
            </a:r>
            <a:r>
              <a:rPr lang="ru-RU" dirty="0" smtClean="0"/>
              <a:t>Порядок доступа</a:t>
            </a:r>
          </a:p>
          <a:p>
            <a:r>
              <a:rPr lang="ru-RU" dirty="0" smtClean="0"/>
              <a:t>Начало доступа</a:t>
            </a:r>
          </a:p>
          <a:p>
            <a:r>
              <a:rPr lang="ru-RU" dirty="0" smtClean="0"/>
              <a:t>Окончание доступа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6190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498080" cy="151216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Учет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электронных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документов</a:t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</a:b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на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съемных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носителях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в экземплярах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060848"/>
            <a:ext cx="7890080" cy="4392488"/>
          </a:xfrm>
        </p:spPr>
        <p:txBody>
          <a:bodyPr/>
          <a:lstStyle/>
          <a:p>
            <a:pPr indent="0" algn="just">
              <a:spcAft>
                <a:spcPts val="0"/>
              </a:spcAft>
              <a:buNone/>
            </a:pPr>
            <a:r>
              <a:rPr lang="ru-RU" dirty="0" smtClean="0">
                <a:ea typeface="Times New Roman"/>
                <a:cs typeface="Times New Roman" panose="02020603050405020304" pitchFamily="18" charset="0"/>
              </a:rPr>
              <a:t>Как отдельный </a:t>
            </a:r>
            <a:r>
              <a:rPr lang="ru-RU" b="1" i="1" dirty="0" smtClean="0">
                <a:ea typeface="Times New Roman"/>
                <a:cs typeface="Times New Roman" panose="02020603050405020304" pitchFamily="18" charset="0"/>
              </a:rPr>
              <a:t>экземпляр</a:t>
            </a:r>
            <a:r>
              <a:rPr lang="ru-RU" i="1" dirty="0" smtClean="0"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 smtClean="0">
                <a:ea typeface="Times New Roman"/>
                <a:cs typeface="Times New Roman" panose="02020603050405020304" pitchFamily="18" charset="0"/>
              </a:rPr>
              <a:t>учитываются:</a:t>
            </a:r>
          </a:p>
          <a:p>
            <a:pPr marL="822960" indent="-457200" algn="just"/>
            <a:r>
              <a:rPr lang="ru-RU" dirty="0" smtClean="0">
                <a:ea typeface="Times New Roman"/>
                <a:cs typeface="Times New Roman" panose="02020603050405020304" pitchFamily="18" charset="0"/>
              </a:rPr>
              <a:t> каждый автономный объект (компакт-диск, флэш-карта)</a:t>
            </a:r>
          </a:p>
          <a:p>
            <a:pPr marL="822960" indent="-457200" algn="just"/>
            <a:r>
              <a:rPr lang="ru-RU" dirty="0" smtClean="0">
                <a:cs typeface="Times New Roman" panose="02020603050405020304" pitchFamily="18" charset="0"/>
              </a:rPr>
              <a:t>приложения к изданиям, выполняющие самостоятельные функции, а также используемые в работе отдельно от основного издания.</a:t>
            </a:r>
          </a:p>
          <a:p>
            <a:pPr marL="822960" indent="-457200" algn="just"/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6030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261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rgbClr val="4F271C">
                    <a:satMod val="13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Учет электронных </a:t>
            </a:r>
            <a:r>
              <a:rPr lang="ru-RU" sz="4000" dirty="0" smtClean="0">
                <a:solidFill>
                  <a:srgbClr val="4F271C">
                    <a:satMod val="13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документов</a:t>
            </a:r>
            <a:br>
              <a:rPr lang="ru-RU" sz="4000" dirty="0" smtClean="0">
                <a:solidFill>
                  <a:srgbClr val="4F271C">
                    <a:satMod val="13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</a:br>
            <a:r>
              <a:rPr lang="ru-RU" sz="4000" b="1" dirty="0" smtClean="0">
                <a:solidFill>
                  <a:srgbClr val="4F271C">
                    <a:satMod val="13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на</a:t>
            </a:r>
            <a:r>
              <a:rPr lang="ru-RU" sz="4000" dirty="0" smtClean="0">
                <a:solidFill>
                  <a:srgbClr val="4F271C">
                    <a:satMod val="13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</a:t>
            </a:r>
            <a:r>
              <a:rPr lang="ru-RU" sz="4000" b="1" dirty="0">
                <a:solidFill>
                  <a:srgbClr val="4F271C">
                    <a:satMod val="13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съемных </a:t>
            </a:r>
            <a:r>
              <a:rPr lang="ru-RU" sz="4000" b="1" dirty="0" smtClean="0">
                <a:solidFill>
                  <a:srgbClr val="4F271C">
                    <a:satMod val="13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носителях</a:t>
            </a:r>
            <a:br>
              <a:rPr lang="ru-RU" sz="4000" b="1" dirty="0" smtClean="0">
                <a:solidFill>
                  <a:srgbClr val="4F271C">
                    <a:satMod val="13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</a:br>
            <a:r>
              <a:rPr lang="ru-RU" sz="4000" b="1" dirty="0" smtClean="0">
                <a:solidFill>
                  <a:srgbClr val="4F271C">
                    <a:satMod val="13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</a:t>
            </a:r>
            <a:r>
              <a:rPr lang="ru-RU" sz="4000" dirty="0" smtClean="0">
                <a:solidFill>
                  <a:srgbClr val="4F271C">
                    <a:satMod val="13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в названиях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772816"/>
            <a:ext cx="7962088" cy="4475584"/>
          </a:xfrm>
        </p:spPr>
        <p:txBody>
          <a:bodyPr>
            <a:normAutofit fontScale="92500" lnSpcReduction="20000"/>
          </a:bodyPr>
          <a:lstStyle/>
          <a:p>
            <a:pPr indent="0" algn="just">
              <a:buNone/>
            </a:pPr>
            <a:r>
              <a:rPr lang="ru-RU" dirty="0">
                <a:ea typeface="Times New Roman"/>
              </a:rPr>
              <a:t>Как одно </a:t>
            </a:r>
            <a:r>
              <a:rPr lang="ru-RU" b="1" i="1" dirty="0">
                <a:ea typeface="Times New Roman"/>
              </a:rPr>
              <a:t>название</a:t>
            </a:r>
            <a:r>
              <a:rPr lang="ru-RU" i="1" dirty="0">
                <a:ea typeface="Times New Roman"/>
              </a:rPr>
              <a:t> </a:t>
            </a:r>
            <a:r>
              <a:rPr lang="ru-RU" dirty="0">
                <a:ea typeface="Times New Roman"/>
              </a:rPr>
              <a:t>учитываются:</a:t>
            </a: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ea typeface="Times New Roman"/>
              </a:rPr>
              <a:t>отдельно </a:t>
            </a:r>
            <a:r>
              <a:rPr lang="ru-RU" dirty="0">
                <a:ea typeface="Times New Roman"/>
              </a:rPr>
              <a:t>выпущенный компакт-диск;</a:t>
            </a: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ea typeface="Times New Roman"/>
              </a:rPr>
              <a:t>каждый </a:t>
            </a:r>
            <a:r>
              <a:rPr lang="ru-RU" dirty="0">
                <a:ea typeface="Times New Roman"/>
              </a:rPr>
              <a:t>компакт-диск, входящий в </a:t>
            </a:r>
            <a:r>
              <a:rPr lang="ru-RU" dirty="0" smtClean="0">
                <a:ea typeface="Times New Roman"/>
              </a:rPr>
              <a:t>серию </a:t>
            </a:r>
            <a:r>
              <a:rPr lang="ru-RU" dirty="0">
                <a:ea typeface="Times New Roman"/>
              </a:rPr>
              <a:t>электронных изданий;</a:t>
            </a: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ea typeface="Times New Roman"/>
              </a:rPr>
              <a:t>комплект </a:t>
            </a:r>
            <a:r>
              <a:rPr lang="ru-RU" dirty="0">
                <a:ea typeface="Times New Roman"/>
              </a:rPr>
              <a:t>компакт-дисков, объединенных общим названием;</a:t>
            </a: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ea typeface="Times New Roman"/>
              </a:rPr>
              <a:t>изданные </a:t>
            </a:r>
            <a:r>
              <a:rPr lang="ru-RU" dirty="0">
                <a:ea typeface="Times New Roman"/>
              </a:rPr>
              <a:t>в качестве самостоятельных изданий приложения к </a:t>
            </a:r>
            <a:r>
              <a:rPr lang="ru-RU" dirty="0" smtClean="0">
                <a:ea typeface="Times New Roman"/>
              </a:rPr>
              <a:t>документам </a:t>
            </a:r>
            <a:r>
              <a:rPr lang="ru-RU" dirty="0">
                <a:ea typeface="Times New Roman"/>
              </a:rPr>
              <a:t>любого другого вида, имеющие собственное заглавие и допускающие их использование без обращения к основному изданию.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8371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7018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Учет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сетевых локальных и инсталлированных документов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/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</a:b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в экземплярах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916832"/>
            <a:ext cx="8034096" cy="4331568"/>
          </a:xfrm>
        </p:spPr>
        <p:txBody>
          <a:bodyPr/>
          <a:lstStyle/>
          <a:p>
            <a:pPr indent="0" algn="just">
              <a:spcAft>
                <a:spcPts val="0"/>
              </a:spcAft>
              <a:buNone/>
            </a:pPr>
            <a:r>
              <a:rPr lang="ru-RU" dirty="0" smtClean="0">
                <a:ea typeface="Times New Roman"/>
              </a:rPr>
              <a:t>Экземпляром (</a:t>
            </a:r>
            <a:r>
              <a:rPr lang="ru-RU" dirty="0" smtClean="0"/>
              <a:t>условная </a:t>
            </a:r>
            <a:r>
              <a:rPr lang="ru-RU" dirty="0"/>
              <a:t>единица </a:t>
            </a:r>
            <a:r>
              <a:rPr lang="ru-RU" dirty="0" smtClean="0"/>
              <a:t>учета)</a:t>
            </a:r>
            <a:r>
              <a:rPr lang="ru-RU" dirty="0" smtClean="0">
                <a:ea typeface="Times New Roman"/>
              </a:rPr>
              <a:t> </a:t>
            </a:r>
            <a:r>
              <a:rPr lang="ru-RU" dirty="0">
                <a:ea typeface="Times New Roman"/>
              </a:rPr>
              <a:t>является документ в определенном формате хранения или представления. </a:t>
            </a:r>
            <a:endParaRPr lang="ru-RU" dirty="0" smtClean="0"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i="1" dirty="0" smtClean="0">
                <a:ea typeface="Times New Roman"/>
              </a:rPr>
              <a:t>Разные </a:t>
            </a:r>
            <a:r>
              <a:rPr lang="ru-RU" i="1" dirty="0">
                <a:ea typeface="Times New Roman"/>
              </a:rPr>
              <a:t>форматы одной и той же единицы контента учитываются отдельно.</a:t>
            </a:r>
            <a:endParaRPr lang="ru-RU" dirty="0"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0281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701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rgbClr val="4F271C">
                    <a:satMod val="13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Учет </a:t>
            </a:r>
            <a:r>
              <a:rPr lang="ru-RU" sz="4000" b="1" dirty="0">
                <a:solidFill>
                  <a:srgbClr val="4F271C">
                    <a:satMod val="13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сетевых локальных и инсталлированных </a:t>
            </a:r>
            <a:r>
              <a:rPr lang="ru-RU" sz="4000" b="1" dirty="0" smtClean="0">
                <a:solidFill>
                  <a:srgbClr val="4F271C">
                    <a:satMod val="13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документов в названиях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916832"/>
            <a:ext cx="8034096" cy="4331568"/>
          </a:xfrm>
        </p:spPr>
        <p:txBody>
          <a:bodyPr/>
          <a:lstStyle/>
          <a:p>
            <a:pPr indent="0" algn="just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Как одно название учитывается целостное произведение, имеющее самостоятельное заглавие, </a:t>
            </a:r>
            <a:r>
              <a:rPr lang="ru-RU" i="1" dirty="0">
                <a:ea typeface="Times New Roman"/>
              </a:rPr>
              <a:t>вне зависимости от формата его представления</a:t>
            </a:r>
            <a:r>
              <a:rPr lang="ru-RU" dirty="0">
                <a:ea typeface="Times New Roman"/>
              </a:rPr>
              <a:t>. </a:t>
            </a:r>
            <a:endParaRPr lang="ru-RU" dirty="0" smtClean="0"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dirty="0" smtClean="0">
                <a:ea typeface="Times New Roman"/>
              </a:rPr>
              <a:t>Как </a:t>
            </a:r>
            <a:r>
              <a:rPr lang="ru-RU" dirty="0">
                <a:ea typeface="Times New Roman"/>
              </a:rPr>
              <a:t>одна </a:t>
            </a:r>
            <a:r>
              <a:rPr lang="ru-RU" dirty="0" smtClean="0">
                <a:ea typeface="Times New Roman"/>
              </a:rPr>
              <a:t>единица названия </a:t>
            </a:r>
            <a:r>
              <a:rPr lang="ru-RU" dirty="0">
                <a:ea typeface="Times New Roman"/>
              </a:rPr>
              <a:t>учитывается пополняемый и обновляемый электронный документ.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0774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Учет 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сетевых удаленных </a:t>
            </a:r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документов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12776"/>
            <a:ext cx="7962088" cy="4835624"/>
          </a:xfrm>
        </p:spPr>
        <p:txBody>
          <a:bodyPr>
            <a:normAutofit lnSpcReduction="10000"/>
          </a:bodyPr>
          <a:lstStyle/>
          <a:p>
            <a:pPr indent="0" algn="just">
              <a:buNone/>
            </a:pPr>
            <a:r>
              <a:rPr lang="ru-RU" dirty="0" smtClean="0">
                <a:ea typeface="Times New Roman"/>
              </a:rPr>
              <a:t>Индивидуальный учет включает:</a:t>
            </a:r>
          </a:p>
          <a:p>
            <a:pPr marL="822960" indent="-457200" algn="just"/>
            <a:r>
              <a:rPr lang="ru-RU" dirty="0" smtClean="0">
                <a:ea typeface="Times New Roman"/>
              </a:rPr>
              <a:t> </a:t>
            </a:r>
            <a:r>
              <a:rPr lang="ru-RU" dirty="0">
                <a:ea typeface="Times New Roman"/>
              </a:rPr>
              <a:t>описание базы данных (название, производитель, платформа и (или) адрес входа</a:t>
            </a:r>
            <a:r>
              <a:rPr lang="ru-RU" dirty="0" smtClean="0">
                <a:ea typeface="Times New Roman"/>
              </a:rPr>
              <a:t>)</a:t>
            </a:r>
          </a:p>
          <a:p>
            <a:pPr marL="822960" indent="-457200" algn="just"/>
            <a:r>
              <a:rPr lang="ru-RU" dirty="0" smtClean="0">
                <a:ea typeface="Times New Roman"/>
              </a:rPr>
              <a:t>срок </a:t>
            </a:r>
            <a:r>
              <a:rPr lang="ru-RU" dirty="0">
                <a:ea typeface="Times New Roman"/>
              </a:rPr>
              <a:t>окончания права </a:t>
            </a:r>
            <a:r>
              <a:rPr lang="ru-RU" dirty="0" smtClean="0">
                <a:ea typeface="Times New Roman"/>
              </a:rPr>
              <a:t>доступа</a:t>
            </a:r>
          </a:p>
          <a:p>
            <a:pPr marL="822960" indent="-457200" algn="just"/>
            <a:r>
              <a:rPr lang="ru-RU" b="1" dirty="0" smtClean="0">
                <a:ea typeface="Times New Roman"/>
              </a:rPr>
              <a:t>количество названий</a:t>
            </a:r>
            <a:r>
              <a:rPr lang="ru-RU" b="1" dirty="0">
                <a:ea typeface="Times New Roman"/>
              </a:rPr>
              <a:t>, входящих в базу данных (пакет</a:t>
            </a:r>
            <a:r>
              <a:rPr lang="ru-RU" b="1" dirty="0" smtClean="0">
                <a:ea typeface="Times New Roman"/>
              </a:rPr>
              <a:t>)</a:t>
            </a:r>
          </a:p>
          <a:p>
            <a:pPr marL="822960" indent="-457200" algn="just"/>
            <a:r>
              <a:rPr lang="ru-RU" dirty="0" smtClean="0">
                <a:ea typeface="Times New Roman"/>
              </a:rPr>
              <a:t> </a:t>
            </a:r>
            <a:r>
              <a:rPr lang="ru-RU" dirty="0">
                <a:ea typeface="Times New Roman"/>
              </a:rPr>
              <a:t>специальные программные средства, необходимые для идентификации </a:t>
            </a:r>
            <a:r>
              <a:rPr lang="ru-RU" dirty="0" smtClean="0">
                <a:ea typeface="Times New Roman"/>
              </a:rPr>
              <a:t>документов</a:t>
            </a:r>
            <a:endParaRPr lang="ru-RU" dirty="0"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5417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rgbClr val="4F271C">
                    <a:satMod val="13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Учет </a:t>
            </a:r>
            <a:r>
              <a:rPr lang="ru-RU" sz="4000" b="1" dirty="0">
                <a:solidFill>
                  <a:srgbClr val="4F271C">
                    <a:satMod val="13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сетевых удаленных </a:t>
            </a:r>
            <a:r>
              <a:rPr lang="ru-RU" sz="4000" dirty="0">
                <a:solidFill>
                  <a:srgbClr val="4F271C">
                    <a:satMod val="13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документов 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84784"/>
            <a:ext cx="7818072" cy="4763616"/>
          </a:xfrm>
        </p:spPr>
        <p:txBody>
          <a:bodyPr>
            <a:normAutofit lnSpcReduction="1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Суммарно как один экземпляр и одно название учитывается каждый полнотекстовый электронный документ, имеющий самостоятельное заглавие, включенный в пакет, к которому оформлено право доступа у его производителя. </a:t>
            </a:r>
            <a:endParaRPr lang="en-US" dirty="0" smtClean="0"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dirty="0" smtClean="0">
                <a:ea typeface="Times New Roman"/>
              </a:rPr>
              <a:t>При </a:t>
            </a:r>
            <a:r>
              <a:rPr lang="ru-RU" dirty="0">
                <a:ea typeface="Times New Roman"/>
              </a:rPr>
              <a:t>подсчете суммарного количества названий исключаются </a:t>
            </a:r>
            <a:r>
              <a:rPr lang="ru-RU" dirty="0" err="1">
                <a:ea typeface="Times New Roman"/>
              </a:rPr>
              <a:t>дублирующиеся</a:t>
            </a:r>
            <a:r>
              <a:rPr lang="ru-RU" dirty="0">
                <a:ea typeface="Times New Roman"/>
              </a:rPr>
              <a:t> названия в пакетах на одной платформе.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9692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1228998"/>
          </a:xfrm>
        </p:spPr>
        <p:txBody>
          <a:bodyPr>
            <a:noAutofit/>
          </a:bodyPr>
          <a:lstStyle/>
          <a:p>
            <a:pPr marL="822960" lvl="0" indent="-457200" algn="ctr">
              <a:spcBef>
                <a:spcPts val="600"/>
              </a:spcBef>
            </a:pPr>
            <a:r>
              <a:rPr lang="ru-RU" sz="4000" dirty="0" smtClean="0">
                <a:solidFill>
                  <a:prstClr val="black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4000" dirty="0" smtClean="0">
                <a:solidFill>
                  <a:prstClr val="black"/>
                </a:solidFill>
                <a:effectLst/>
                <a:latin typeface="Times New Roman"/>
                <a:ea typeface="Times New Roman"/>
              </a:rPr>
            </a:b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Учет </a:t>
            </a:r>
            <a:r>
              <a:rPr lang="ru-RU" sz="4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названий, входящих в базу данных (пакет)</a:t>
            </a:r>
            <a:br>
              <a:rPr lang="ru-RU" sz="4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</a:br>
            <a:endParaRPr lang="ru-RU" sz="40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84784"/>
            <a:ext cx="7890080" cy="4763616"/>
          </a:xfrm>
        </p:spPr>
        <p:txBody>
          <a:bodyPr>
            <a:normAutofit fontScale="92500" lnSpcReduction="20000"/>
          </a:bodyPr>
          <a:lstStyle/>
          <a:p>
            <a:pPr marL="82296" indent="0" algn="just">
              <a:buNone/>
            </a:pPr>
            <a:r>
              <a:rPr lang="ru-RU" dirty="0">
                <a:ea typeface="Calibri"/>
                <a:cs typeface="Times New Roman"/>
              </a:rPr>
              <a:t>В количество названий включается общее количество полнотекстовых документов (книг, журналов, газет, патентов, стандартов и других документов, учитываемых в библиотеке). </a:t>
            </a:r>
            <a:endParaRPr lang="ru-RU" dirty="0" smtClean="0">
              <a:ea typeface="Calibri"/>
              <a:cs typeface="Times New Roman"/>
            </a:endParaRPr>
          </a:p>
          <a:p>
            <a:pPr marL="82296" indent="0" algn="just">
              <a:buNone/>
            </a:pPr>
            <a:r>
              <a:rPr lang="ru-RU" dirty="0" smtClean="0">
                <a:ea typeface="Calibri"/>
                <a:cs typeface="Times New Roman"/>
              </a:rPr>
              <a:t>Не </a:t>
            </a:r>
            <a:r>
              <a:rPr lang="ru-RU" dirty="0">
                <a:ea typeface="Calibri"/>
                <a:cs typeface="Times New Roman"/>
              </a:rPr>
              <a:t>включаются в это количество документы, которые обычно не издаются отдельно в печатном </a:t>
            </a:r>
            <a:r>
              <a:rPr lang="ru-RU" dirty="0" smtClean="0">
                <a:ea typeface="Calibri"/>
                <a:cs typeface="Times New Roman"/>
              </a:rPr>
              <a:t>формате (профили </a:t>
            </a:r>
            <a:r>
              <a:rPr lang="ru-RU" dirty="0">
                <a:ea typeface="Calibri"/>
                <a:cs typeface="Times New Roman"/>
              </a:rPr>
              <a:t>компаний, </a:t>
            </a:r>
            <a:r>
              <a:rPr lang="ru-RU" dirty="0" smtClean="0">
                <a:ea typeface="Calibri"/>
                <a:cs typeface="Times New Roman"/>
              </a:rPr>
              <a:t>стат.  таблицы и т.п.)</a:t>
            </a:r>
          </a:p>
          <a:p>
            <a:pPr marL="82296" indent="0" algn="just">
              <a:buNone/>
            </a:pPr>
            <a:r>
              <a:rPr lang="ru-RU" dirty="0" smtClean="0">
                <a:ea typeface="Calibri"/>
                <a:cs typeface="Times New Roman"/>
              </a:rPr>
              <a:t>Для </a:t>
            </a:r>
            <a:r>
              <a:rPr lang="ru-RU" dirty="0">
                <a:ea typeface="Calibri"/>
                <a:cs typeface="Times New Roman"/>
              </a:rPr>
              <a:t>баз данных (пакетов), не содержащих полнотекстовые документы, в реквизите "название" проставляется </a:t>
            </a:r>
            <a:r>
              <a:rPr lang="ru-RU" dirty="0" smtClean="0">
                <a:ea typeface="Calibri"/>
                <a:cs typeface="Times New Roman"/>
              </a:rPr>
              <a:t>единица.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710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714202"/>
          </a:xfrm>
        </p:spPr>
        <p:txBody>
          <a:bodyPr>
            <a:noAutofit/>
          </a:bodyPr>
          <a:lstStyle/>
          <a:p>
            <a:pPr algn="ctr"/>
            <a:r>
              <a:rPr lang="ru-RU" sz="5400" dirty="0"/>
              <a:t>Общие положения об учете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132856"/>
            <a:ext cx="7571184" cy="3993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/>
              <a:t>Существует </a:t>
            </a:r>
            <a:r>
              <a:rPr lang="ru-RU" sz="4800" dirty="0"/>
              <a:t>два вида учета библиотечного фонда: </a:t>
            </a:r>
            <a:endParaRPr lang="ru-RU" sz="4800" dirty="0" smtClean="0"/>
          </a:p>
          <a:p>
            <a:r>
              <a:rPr lang="ru-RU" sz="4800" dirty="0" err="1" smtClean="0"/>
              <a:t>внутрибиблиотечный</a:t>
            </a:r>
            <a:r>
              <a:rPr lang="ru-RU" sz="4800" dirty="0" smtClean="0"/>
              <a:t> </a:t>
            </a:r>
            <a:endParaRPr lang="en-US" sz="4800" dirty="0" smtClean="0"/>
          </a:p>
          <a:p>
            <a:r>
              <a:rPr lang="ru-RU" sz="4800" dirty="0" smtClean="0"/>
              <a:t>бухгалтерский</a:t>
            </a:r>
            <a:endParaRPr lang="ru-RU" sz="4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243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09" y="116632"/>
            <a:ext cx="8722879" cy="65527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45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8424936" cy="65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975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8404361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354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85821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Исключение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электронных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документов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из библиотечного фонда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132856"/>
            <a:ext cx="7890080" cy="4115544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ea typeface="Calibri"/>
                <a:cs typeface="Times New Roman"/>
              </a:rPr>
              <a:t>на </a:t>
            </a:r>
            <a:r>
              <a:rPr lang="ru-RU" b="1" dirty="0">
                <a:ea typeface="Calibri"/>
                <a:cs typeface="Times New Roman"/>
              </a:rPr>
              <a:t>съемных носителях</a:t>
            </a:r>
            <a:r>
              <a:rPr lang="ru-RU" dirty="0">
                <a:ea typeface="Calibri"/>
                <a:cs typeface="Times New Roman"/>
              </a:rPr>
              <a:t> </a:t>
            </a:r>
            <a:r>
              <a:rPr lang="ru-RU" dirty="0" smtClean="0">
                <a:ea typeface="Calibri"/>
                <a:cs typeface="Times New Roman"/>
              </a:rPr>
              <a:t>исключаются документы по следующим причинам</a:t>
            </a:r>
            <a:r>
              <a:rPr lang="ru-RU" dirty="0">
                <a:ea typeface="Calibri"/>
                <a:cs typeface="Times New Roman"/>
              </a:rPr>
              <a:t>: утрата, дефектность, устарелость по содержанию, </a:t>
            </a:r>
            <a:r>
              <a:rPr lang="ru-RU" b="1" dirty="0" err="1" smtClean="0">
                <a:ea typeface="Calibri"/>
                <a:cs typeface="Times New Roman"/>
              </a:rPr>
              <a:t>непрофильность</a:t>
            </a:r>
            <a:r>
              <a:rPr lang="en-US" b="1" dirty="0" smtClean="0">
                <a:ea typeface="Calibri"/>
                <a:cs typeface="Times New Roman"/>
              </a:rPr>
              <a:t>  </a:t>
            </a:r>
            <a:r>
              <a:rPr lang="en-US" dirty="0" smtClean="0">
                <a:ea typeface="Calibri"/>
                <a:cs typeface="Times New Roman"/>
              </a:rPr>
              <a:t>(</a:t>
            </a:r>
            <a:r>
              <a:rPr lang="ru-RU" dirty="0"/>
              <a:t>при </a:t>
            </a:r>
            <a:r>
              <a:rPr lang="ru-RU" i="1" dirty="0"/>
              <a:t>несоответствии электронных документов</a:t>
            </a:r>
            <a:r>
              <a:rPr lang="ru-RU" dirty="0"/>
              <a:t> техническому и программному обеспечению </a:t>
            </a:r>
            <a:r>
              <a:rPr lang="ru-RU" dirty="0" smtClean="0"/>
              <a:t>библиотеки</a:t>
            </a:r>
            <a:r>
              <a:rPr lang="en-US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866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701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4F271C">
                    <a:satMod val="13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Исключение электронных</a:t>
            </a:r>
            <a:r>
              <a:rPr lang="en-US" sz="4000" b="1" dirty="0">
                <a:solidFill>
                  <a:srgbClr val="4F271C">
                    <a:satMod val="13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</a:t>
            </a:r>
            <a:r>
              <a:rPr lang="ru-RU" sz="4000" b="1" dirty="0">
                <a:solidFill>
                  <a:srgbClr val="4F271C">
                    <a:satMod val="13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документов</a:t>
            </a:r>
            <a:r>
              <a:rPr lang="ru-RU" sz="4000" dirty="0">
                <a:solidFill>
                  <a:srgbClr val="4F271C">
                    <a:satMod val="13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из библиотечного фонда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132856"/>
            <a:ext cx="7962088" cy="4115544"/>
          </a:xfrm>
        </p:spPr>
        <p:txBody>
          <a:bodyPr/>
          <a:lstStyle/>
          <a:p>
            <a:pPr indent="450215" algn="just">
              <a:spcAft>
                <a:spcPts val="600"/>
              </a:spcAft>
            </a:pPr>
            <a:r>
              <a:rPr lang="ru-RU" dirty="0">
                <a:ea typeface="Times New Roman"/>
              </a:rPr>
              <a:t>Электронные сетевые </a:t>
            </a:r>
            <a:r>
              <a:rPr lang="ru-RU" b="1" dirty="0">
                <a:ea typeface="Times New Roman"/>
              </a:rPr>
              <a:t>локальные </a:t>
            </a:r>
            <a:r>
              <a:rPr lang="ru-RU" dirty="0">
                <a:ea typeface="Times New Roman"/>
              </a:rPr>
              <a:t>документы удаляются из электронной библиотеки на основании заключения профильной кафедры об их устарелости по содержанию или после поступления в библиотеку обновленной версии локального документа.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38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9817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4F271C">
                    <a:satMod val="13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Исключение электронных</a:t>
            </a:r>
            <a:r>
              <a:rPr lang="en-US" sz="3600" b="1" dirty="0">
                <a:solidFill>
                  <a:srgbClr val="4F271C">
                    <a:satMod val="13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</a:t>
            </a:r>
            <a:r>
              <a:rPr lang="ru-RU" sz="3600" b="1" dirty="0">
                <a:solidFill>
                  <a:srgbClr val="4F271C">
                    <a:satMod val="13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документов</a:t>
            </a:r>
            <a:r>
              <a:rPr lang="ru-RU" sz="3600" dirty="0">
                <a:solidFill>
                  <a:srgbClr val="4F271C">
                    <a:satMod val="13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из библиотечного фонда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72816"/>
            <a:ext cx="8106104" cy="4475584"/>
          </a:xfrm>
        </p:spPr>
        <p:txBody>
          <a:bodyPr>
            <a:normAutofit lnSpcReduction="10000"/>
          </a:bodyPr>
          <a:lstStyle/>
          <a:p>
            <a:pPr indent="450215" algn="just">
              <a:spcAft>
                <a:spcPts val="600"/>
              </a:spcAft>
            </a:pPr>
            <a:r>
              <a:rPr lang="ru-RU" dirty="0" smtClean="0">
                <a:ea typeface="Times New Roman"/>
              </a:rPr>
              <a:t>электронные сетевые </a:t>
            </a:r>
            <a:r>
              <a:rPr lang="ru-RU" b="1" dirty="0" smtClean="0">
                <a:ea typeface="Times New Roman"/>
              </a:rPr>
              <a:t>удаленные</a:t>
            </a:r>
            <a:r>
              <a:rPr lang="ru-RU" dirty="0" smtClean="0">
                <a:ea typeface="Times New Roman"/>
              </a:rPr>
              <a:t> документы исключаются по истечении </a:t>
            </a:r>
            <a:r>
              <a:rPr lang="ru-RU" dirty="0">
                <a:ea typeface="Times New Roman"/>
              </a:rPr>
              <a:t>срока действия документа (договора, контракта, лицензионного соглашения), оформленного на право доступа к </a:t>
            </a:r>
            <a:r>
              <a:rPr lang="ru-RU" dirty="0" smtClean="0">
                <a:ea typeface="Times New Roman"/>
              </a:rPr>
              <a:t>базе </a:t>
            </a:r>
            <a:r>
              <a:rPr lang="ru-RU" dirty="0">
                <a:ea typeface="Times New Roman"/>
              </a:rPr>
              <a:t>данных (пакету) сетевых документов, и </a:t>
            </a:r>
            <a:r>
              <a:rPr lang="ru-RU" dirty="0" smtClean="0">
                <a:ea typeface="Times New Roman"/>
              </a:rPr>
              <a:t>при отсутствии </a:t>
            </a:r>
            <a:r>
              <a:rPr lang="ru-RU" dirty="0">
                <a:ea typeface="Times New Roman"/>
              </a:rPr>
              <a:t>договора, контракта, лицензионного соглашения, оформленного на новый срок.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609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ea typeface="Times New Roman"/>
              </a:rPr>
              <a:t>Проверка сохранности электронных документов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484784"/>
            <a:ext cx="8034096" cy="4763616"/>
          </a:xfrm>
        </p:spPr>
        <p:txBody>
          <a:bodyPr>
            <a:normAutofit lnSpcReduction="10000"/>
          </a:bodyPr>
          <a:lstStyle/>
          <a:p>
            <a:pPr indent="450215" algn="just">
              <a:spcAft>
                <a:spcPts val="600"/>
              </a:spcAft>
            </a:pPr>
            <a:r>
              <a:rPr lang="ru-RU" dirty="0" smtClean="0">
                <a:ea typeface="Times New Roman"/>
              </a:rPr>
              <a:t>Проверка электронных </a:t>
            </a:r>
            <a:r>
              <a:rPr lang="ru-RU" dirty="0">
                <a:ea typeface="Times New Roman"/>
              </a:rPr>
              <a:t>сетевых локальных документов осуществляется по количественным показателям, а также по контрольным суммам, позволяющим выявить изменения в документе.</a:t>
            </a:r>
          </a:p>
          <a:p>
            <a:pPr indent="450215" algn="just">
              <a:spcAft>
                <a:spcPts val="600"/>
              </a:spcAft>
            </a:pPr>
            <a:r>
              <a:rPr lang="ru-RU" dirty="0">
                <a:ea typeface="Times New Roman"/>
              </a:rPr>
              <a:t>Проверка доступности электронных сетевых удаленных документов осуществляется с адресов входа, указанных в регистре индивидуального учета.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141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61586" y="3244334"/>
            <a:ext cx="3020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http://libraryfunds.blogspot.ru/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1644650" y="620688"/>
            <a:ext cx="7031806" cy="5627712"/>
          </a:xfrm>
        </p:spPr>
        <p:txBody>
          <a:bodyPr/>
          <a:lstStyle/>
          <a:p>
            <a:pPr marL="82296" indent="0">
              <a:buNone/>
            </a:pPr>
            <a:r>
              <a:rPr lang="ru-RU" dirty="0" smtClean="0"/>
              <a:t>Составитель Порядка об учете библиотечного фонда - советник </a:t>
            </a:r>
            <a:r>
              <a:rPr lang="ru-RU" dirty="0"/>
              <a:t>генерального директора </a:t>
            </a:r>
            <a:r>
              <a:rPr lang="ru-RU" dirty="0" smtClean="0"/>
              <a:t>Российской государственной библиотека Нина Ивановна </a:t>
            </a:r>
            <a:r>
              <a:rPr lang="ru-RU" b="1" dirty="0" err="1" smtClean="0"/>
              <a:t>Хахалева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445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01053" y="3136613"/>
            <a:ext cx="59490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2296" lvl="0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ru-RU" sz="4800" dirty="0">
                <a:solidFill>
                  <a:schemeClr val="accent3">
                    <a:lumMod val="50000"/>
                  </a:schemeClr>
                </a:solidFill>
              </a:rPr>
              <a:t>Спасибо за внимание</a:t>
            </a:r>
            <a:endParaRPr lang="ru-RU" sz="48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 descr="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604" y="5085184"/>
            <a:ext cx="107632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3967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Приказ Минфина России от 01.12.2010</a:t>
            </a:r>
            <a:r>
              <a:rPr lang="en-US" sz="3600" dirty="0" smtClean="0"/>
              <a:t>      </a:t>
            </a:r>
            <a:r>
              <a:rPr lang="ru-RU" sz="3600" dirty="0" smtClean="0"/>
              <a:t> N 157н (ред. от 12.10.2012)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78112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Об утверждении Единого плана счетов бухгалтерского учета для органов государственной власти (государственных органов), органов местного самоуправления, органов управления государственными внебюджетными фондами, государственных академий наук, </a:t>
            </a:r>
            <a:r>
              <a:rPr lang="ru-RU" b="1" dirty="0" smtClean="0"/>
              <a:t>государственных (муниципальных) учреждений </a:t>
            </a:r>
            <a:r>
              <a:rPr lang="ru-RU" dirty="0" smtClean="0"/>
              <a:t>и Инструкции по его применению</a:t>
            </a:r>
            <a:r>
              <a:rPr lang="en-US" dirty="0" smtClean="0"/>
              <a:t> </a:t>
            </a:r>
            <a:r>
              <a:rPr lang="ru-RU" dirty="0" smtClean="0"/>
              <a:t>(Зарегистрировано в Минюсте России</a:t>
            </a:r>
            <a:r>
              <a:rPr lang="en-US" dirty="0" smtClean="0"/>
              <a:t> </a:t>
            </a:r>
            <a:r>
              <a:rPr lang="ru-RU" dirty="0" smtClean="0"/>
              <a:t>с изм. и доп., вступающими в силу с 01.01.2013)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7920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П. 46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12776"/>
            <a:ext cx="7776864" cy="51845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400" dirty="0" smtClean="0"/>
              <a:t>Каждому </a:t>
            </a:r>
            <a:r>
              <a:rPr lang="ru-RU" sz="3400" dirty="0"/>
              <a:t>инвентарному объекту недвижимого имущества, а также инвентарному объекту движимого имущества, </a:t>
            </a:r>
            <a:r>
              <a:rPr lang="ru-RU" sz="3400" b="1" dirty="0">
                <a:solidFill>
                  <a:srgbClr val="FF0000"/>
                </a:solidFill>
              </a:rPr>
              <a:t>кроме объектов </a:t>
            </a:r>
            <a:r>
              <a:rPr lang="ru-RU" sz="3400" dirty="0"/>
              <a:t>стоимостью до 3000 рублей включительно и объектов </a:t>
            </a:r>
            <a:r>
              <a:rPr lang="ru-RU" sz="3400" b="1" dirty="0">
                <a:solidFill>
                  <a:srgbClr val="FF0000"/>
                </a:solidFill>
              </a:rPr>
              <a:t>библиотечного фонда независимо от их стоимости</a:t>
            </a:r>
            <a:r>
              <a:rPr lang="ru-RU" sz="3400" dirty="0"/>
              <a:t>, присваивается </a:t>
            </a:r>
            <a:r>
              <a:rPr lang="ru-RU" sz="3400" b="1" dirty="0">
                <a:solidFill>
                  <a:srgbClr val="0070C0"/>
                </a:solidFill>
              </a:rPr>
              <a:t>уникальный инвентарный порядковый </a:t>
            </a:r>
            <a:r>
              <a:rPr lang="ru-RU" sz="3400" b="1" dirty="0" smtClean="0">
                <a:solidFill>
                  <a:srgbClr val="0070C0"/>
                </a:solidFill>
              </a:rPr>
              <a:t>номер</a:t>
            </a:r>
            <a:endParaRPr lang="ru-RU" sz="3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375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98178"/>
          </a:xfrm>
        </p:spPr>
        <p:txBody>
          <a:bodyPr>
            <a:noAutofit/>
          </a:bodyPr>
          <a:lstStyle/>
          <a:p>
            <a:r>
              <a:rPr lang="ru-RU" sz="4400" dirty="0" smtClean="0"/>
              <a:t>Для учета объектов библиотечных фондов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2060848"/>
            <a:ext cx="7530040" cy="4187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 smtClean="0"/>
              <a:t>Открывается</a:t>
            </a:r>
            <a:endParaRPr lang="en-US" sz="4400" dirty="0" smtClean="0"/>
          </a:p>
          <a:p>
            <a:pPr marL="0" indent="0" algn="just">
              <a:buNone/>
            </a:pPr>
            <a:r>
              <a:rPr lang="ru-RU" sz="4400" dirty="0" smtClean="0"/>
              <a:t> </a:t>
            </a:r>
            <a:r>
              <a:rPr lang="ru-RU" sz="4400" b="1" dirty="0" smtClean="0"/>
              <a:t>Инвентарная </a:t>
            </a:r>
            <a:r>
              <a:rPr lang="ru-RU" sz="4400" b="1" dirty="0"/>
              <a:t>карточка группового учета основных средств </a:t>
            </a:r>
            <a:r>
              <a:rPr lang="ru-RU" sz="4400" b="1" dirty="0" smtClean="0"/>
              <a:t> </a:t>
            </a:r>
          </a:p>
          <a:p>
            <a:pPr marL="0" indent="0">
              <a:buNone/>
            </a:pPr>
            <a:endParaRPr lang="ru-RU" sz="4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5437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560840" cy="16421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Федеральный закон от 29.12.1994</a:t>
            </a:r>
            <a:br>
              <a:rPr lang="ru-RU" dirty="0" smtClean="0"/>
            </a:br>
            <a:r>
              <a:rPr lang="ru-RU" dirty="0" smtClean="0"/>
              <a:t> N78-ФЗ "О библиотечном деле"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916832"/>
            <a:ext cx="7416824" cy="410445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4000" dirty="0"/>
              <a:t>Библиотеки обеспечивают учет, комплектование, хранение и использование документов, входящих в состав библиотечных фондов, в </a:t>
            </a:r>
            <a:r>
              <a:rPr lang="ru-RU" sz="4000" dirty="0">
                <a:hlinkClick r:id="rId2"/>
              </a:rPr>
              <a:t>порядке, установленном федеральным органом исполнительной власти </a:t>
            </a:r>
            <a:r>
              <a:rPr lang="ru-RU" sz="4000" b="1" dirty="0">
                <a:hlinkClick r:id="rId2"/>
              </a:rPr>
              <a:t>в сфере культуры.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754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560840" cy="1930226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Приказ Министерства культуры Российской Федерации от 8 октября 2012 г. N 1077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276873"/>
            <a:ext cx="7643192" cy="3744416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ru-RU" sz="4000" b="1" dirty="0" smtClean="0"/>
              <a:t>«Об утверждении Порядка учета документов, входящих в состав библиотечного фонда»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dirty="0" smtClean="0"/>
              <a:t>Дата </a:t>
            </a:r>
            <a:r>
              <a:rPr lang="ru-RU" dirty="0"/>
              <a:t>подписания: 08.10.2012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dirty="0"/>
              <a:t>Дата публикации: 22.05.2013 </a:t>
            </a:r>
            <a:endParaRPr lang="ru-RU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ru-RU" dirty="0" smtClean="0">
                <a:solidFill>
                  <a:srgbClr val="C00000"/>
                </a:solidFill>
              </a:rPr>
              <a:t>Зарегистрирован </a:t>
            </a:r>
            <a:r>
              <a:rPr lang="ru-RU" dirty="0">
                <a:solidFill>
                  <a:srgbClr val="C00000"/>
                </a:solidFill>
              </a:rPr>
              <a:t>в Минюсте РФ </a:t>
            </a:r>
            <a:r>
              <a:rPr lang="ru-RU" dirty="0" smtClean="0">
                <a:solidFill>
                  <a:srgbClr val="C00000"/>
                </a:solidFill>
              </a:rPr>
              <a:t>14.05.2013</a:t>
            </a:r>
            <a:endParaRPr lang="ru-RU" dirty="0">
              <a:solidFill>
                <a:srgbClr val="C00000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ru-RU" dirty="0"/>
              <a:t>Регистрационный N 28390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2952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12101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Классификация электронных документов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84784"/>
            <a:ext cx="7962088" cy="4824536"/>
          </a:xfrm>
        </p:spPr>
        <p:txBody>
          <a:bodyPr>
            <a:normAutofit fontScale="92500"/>
          </a:bodyPr>
          <a:lstStyle/>
          <a:p>
            <a:r>
              <a:rPr lang="ru-RU" sz="4400" dirty="0" smtClean="0"/>
              <a:t>документы на съемных носителях</a:t>
            </a:r>
          </a:p>
          <a:p>
            <a:r>
              <a:rPr lang="ru-RU" sz="4400" dirty="0" smtClean="0"/>
              <a:t> инсталлированные документы</a:t>
            </a:r>
          </a:p>
          <a:p>
            <a:r>
              <a:rPr lang="ru-RU" sz="4400" dirty="0" smtClean="0"/>
              <a:t> сетевые локальные документы</a:t>
            </a:r>
          </a:p>
          <a:p>
            <a:r>
              <a:rPr lang="ru-RU" sz="4400" dirty="0" smtClean="0"/>
              <a:t> сетевые удаленные документы</a:t>
            </a:r>
            <a:endParaRPr lang="ru-RU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38138"/>
          </a:xfrm>
        </p:spPr>
        <p:txBody>
          <a:bodyPr/>
          <a:lstStyle/>
          <a:p>
            <a:pPr algn="ctr"/>
            <a:r>
              <a:rPr lang="ru-RU" dirty="0" smtClean="0"/>
              <a:t>Учет электронных документов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84784"/>
            <a:ext cx="7962088" cy="476361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регистрация поступления</a:t>
            </a:r>
            <a:r>
              <a:rPr lang="ru-RU" sz="3600" dirty="0" smtClean="0"/>
              <a:t> документов в библиотечный фонд</a:t>
            </a:r>
          </a:p>
          <a:p>
            <a:r>
              <a:rPr lang="ru-RU" sz="3600" b="1" dirty="0" smtClean="0"/>
              <a:t> регистрация выбытия</a:t>
            </a:r>
            <a:r>
              <a:rPr lang="ru-RU" sz="3600" dirty="0" smtClean="0"/>
              <a:t> документов из фонда</a:t>
            </a:r>
          </a:p>
          <a:p>
            <a:r>
              <a:rPr lang="ru-RU" sz="3600" dirty="0" smtClean="0"/>
              <a:t> </a:t>
            </a:r>
            <a:r>
              <a:rPr lang="ru-RU" sz="3600" b="1" dirty="0" smtClean="0"/>
              <a:t>итоговые данные о величине</a:t>
            </a:r>
            <a:r>
              <a:rPr lang="ru-RU" sz="3600" dirty="0" smtClean="0"/>
              <a:t> (объеме) библиотечного фонда и его подразделов</a:t>
            </a:r>
          </a:p>
          <a:p>
            <a:r>
              <a:rPr lang="ru-RU" sz="3600" dirty="0" smtClean="0"/>
              <a:t> </a:t>
            </a:r>
            <a:r>
              <a:rPr lang="ru-RU" sz="3600" b="1" dirty="0" smtClean="0"/>
              <a:t>стоимость</a:t>
            </a:r>
            <a:r>
              <a:rPr lang="ru-RU" sz="3600" dirty="0" smtClean="0"/>
              <a:t> фонда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516</TotalTime>
  <Words>841</Words>
  <Application>Microsoft Office PowerPoint</Application>
  <PresentationFormat>Экран (4:3)</PresentationFormat>
  <Paragraphs>90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Солнцестояние</vt:lpstr>
      <vt:lpstr>Новое в учете библиотечного фонда</vt:lpstr>
      <vt:lpstr>Общие положения об учете </vt:lpstr>
      <vt:lpstr>Приказ Минфина России от 01.12.2010       N 157н (ред. от 12.10.2012) </vt:lpstr>
      <vt:lpstr>П. 46</vt:lpstr>
      <vt:lpstr>Для учета объектов библиотечных фондов</vt:lpstr>
      <vt:lpstr>Федеральный закон от 29.12.1994  N78-ФЗ "О библиотечном деле"</vt:lpstr>
      <vt:lpstr>Приказ Министерства культуры Российской Федерации от 8 октября 2012 г. N 1077 </vt:lpstr>
      <vt:lpstr>Классификация электронных документов</vt:lpstr>
      <vt:lpstr>Учет электронных документов </vt:lpstr>
      <vt:lpstr>Регистр индивидуального учета документов</vt:lpstr>
      <vt:lpstr>Регистр суммарного учета документов</vt:lpstr>
      <vt:lpstr>Реестр электронных сетевых удаленных документов </vt:lpstr>
      <vt:lpstr>Учет электронных документов  на съемных носителях  в экземплярах</vt:lpstr>
      <vt:lpstr>Учет электронных документов на съемных носителях  в названиях</vt:lpstr>
      <vt:lpstr>Учет сетевых локальных и инсталлированных документов  в экземплярах</vt:lpstr>
      <vt:lpstr>Учет сетевых локальных и инсталлированных документов в названиях</vt:lpstr>
      <vt:lpstr>Учет сетевых удаленных документов </vt:lpstr>
      <vt:lpstr>Учет сетевых удаленных документов </vt:lpstr>
      <vt:lpstr> Учет названий, входящих в базу данных (пакет) </vt:lpstr>
      <vt:lpstr>Презентация PowerPoint</vt:lpstr>
      <vt:lpstr>Презентация PowerPoint</vt:lpstr>
      <vt:lpstr>Презентация PowerPoint</vt:lpstr>
      <vt:lpstr>Исключение электронных документов из библиотечного фонда</vt:lpstr>
      <vt:lpstr>Исключение электронных документов из библиотечного фонда</vt:lpstr>
      <vt:lpstr>Исключение электронных документов из библиотечного фонда</vt:lpstr>
      <vt:lpstr>Проверка сохранности электронных документов</vt:lpstr>
      <vt:lpstr>Презентация PowerPoint</vt:lpstr>
      <vt:lpstr>Презентация PowerPoint</vt:lpstr>
    </vt:vector>
  </TitlesOfParts>
  <Company>ФГОУ ВПО Воронежский ГАУ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Новое в учете библиотечного фонда</dc:title>
  <dc:creator>MESHKOVA</dc:creator>
  <cp:lastModifiedBy>MESHKOVA</cp:lastModifiedBy>
  <cp:revision>31</cp:revision>
  <dcterms:created xsi:type="dcterms:W3CDTF">2013-09-20T08:22:57Z</dcterms:created>
  <dcterms:modified xsi:type="dcterms:W3CDTF">2013-10-03T05:22:16Z</dcterms:modified>
</cp:coreProperties>
</file>