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1" r:id="rId3"/>
    <p:sldId id="293" r:id="rId4"/>
    <p:sldId id="318" r:id="rId5"/>
    <p:sldId id="319" r:id="rId6"/>
    <p:sldId id="321" r:id="rId7"/>
    <p:sldId id="322" r:id="rId8"/>
    <p:sldId id="323" r:id="rId9"/>
    <p:sldId id="341" r:id="rId10"/>
    <p:sldId id="343" r:id="rId11"/>
    <p:sldId id="344" r:id="rId12"/>
    <p:sldId id="345" r:id="rId13"/>
    <p:sldId id="346" r:id="rId14"/>
    <p:sldId id="347" r:id="rId15"/>
    <p:sldId id="352" r:id="rId16"/>
    <p:sldId id="328" r:id="rId17"/>
    <p:sldId id="348" r:id="rId18"/>
    <p:sldId id="349" r:id="rId19"/>
    <p:sldId id="350" r:id="rId20"/>
    <p:sldId id="351" r:id="rId21"/>
    <p:sldId id="353" r:id="rId22"/>
    <p:sldId id="357" r:id="rId23"/>
    <p:sldId id="358" r:id="rId24"/>
    <p:sldId id="372" r:id="rId25"/>
    <p:sldId id="373" r:id="rId26"/>
    <p:sldId id="374" r:id="rId27"/>
    <p:sldId id="356" r:id="rId28"/>
    <p:sldId id="363" r:id="rId29"/>
    <p:sldId id="359" r:id="rId30"/>
    <p:sldId id="360" r:id="rId31"/>
    <p:sldId id="361" r:id="rId32"/>
    <p:sldId id="371" r:id="rId33"/>
    <p:sldId id="364" r:id="rId34"/>
    <p:sldId id="365" r:id="rId35"/>
    <p:sldId id="366" r:id="rId36"/>
    <p:sldId id="367" r:id="rId37"/>
    <p:sldId id="368" r:id="rId38"/>
    <p:sldId id="370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F67A9B-F8FC-482A-AF27-99D521E71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B5F3FC-B5CC-4418-BAFB-D6DA7564A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631CC8-2FDA-4687-89C0-582049AE8FD5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Общая тенденция перехода к эл среде. Стимулируется государством. Упомянуть про требования МОН к информационному обеспечению, требования программы развития информационного общества – перевод в цифр форму фондов общедоступных библиотек, 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64BEF7-3A3E-40D3-AD22-54A8AFF785B3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Развитие по спирали. И каждый раз требуется принимать решение о развитии с условиях существующих ограничений. Начинать вне с нуля на новой платформе? Очень дорого, проблема кадров. Постепенное развитие, базирующихся на решениях, созраняющих инвестиции.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6AD49-902A-4F85-B9D0-1D53AA5039D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Самый актуальный вопрос реинжиниринга сегодня.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E1778-3F5E-4AB6-9C79-366385EDC336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См. доп статью Костюка, ссылку пришлю. Сейчас складывается практика использования в условиях несформировавшейся концепции. Можно все отдать внешнему интегратору (и таких предложений немало) – но мы обычно утрачиваем при передаче исключительное право. Сам вуз в дальнейшем сможет пользоваться своим же ресурсом, размещенным вовне, вечно. Но не сможет распоряжаться этим ресурсом иначе, не сможет менять технологическую платформу. 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8030B-7B50-457E-B8D1-DFBAD43CEF58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Прокомментировать, как можно наращивать систему, если изначально она (АБИС) строилась на открытых стандартах.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27FBE-2BD6-4792-800B-2FB011437EB2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EC6E7-79A1-429F-BCEA-3B4722CA3F58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BEFD93-9031-4ED2-A137-863D29C30E95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4645E-9E29-4100-96B9-8AD6D4A16E72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2D588-D558-4816-9718-700C3BEC1E05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C3262F-FAF3-4E44-B375-70F303948750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3569CC-B9A3-4DE3-968F-A6D1D6C7C664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C8B5C-8076-41A1-85A7-E55DF6EDBD3E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0E6F46-D51D-41E2-8D28-D1E6D1E9D790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См. доп статью Костюка, ссылку пришлю. Сейчас складывается практика использования в условиях несформировавшейся концепции. Можно все отдать внешнему интегратору (и таких предложений немало) – но мы обычно утрачиваем при передаче исключительное право. Сам вуз в дальнейшем сможет пользоваться своим же ресурсом, размещенным вовне, вечно. Но не сможет распоряжаться этим ресурсом иначе, не сможет менять технологическую платформу.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8902A-F8C3-4C77-9B89-086F35C41188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См. доп статью Костюка, ссылку пришлю. Сейчас складывается практика использования в условиях несформировавшейся концепции. Можно все отдать внешнему интегратору (и таких предложений немало) – но мы обычно утрачиваем при передаче исключительное право. Сам вуз в дальнейшем сможет пользоваться своим же ресурсом, размещенным вовне, вечно. Но не сможет распоряжаться этим ресурсом иначе, не сможет менять технологическую платформу. 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11702-05F3-41DA-AFF2-698C29C77CCE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См. доп статью Костюка, ссылку пришлю. Сейчас складывается практика использования в условиях несформировавшейся концепции. Можно все отдать внешнему интегратору (и таких предложений немало) – но мы обычно утрачиваем при передаче исключительное право. Сам вуз в дальнейшем сможет пользоваться своим же ресурсом, размещенным вовне, вечно. Но не сможет распоряжаться этим ресурсом иначе, не сможет менять технологическую платформу. 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8E2E4D-4475-41E5-B205-F7C28F0D781F}" type="slidenum">
              <a:rPr lang="ru-RU" altLang="ru-RU" smtClean="0"/>
              <a:pPr eaLnBrk="1" hangingPunct="1"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См. доп статью Костюка, ссылку пришлю. Сейчас складывается практика использования в условиях несформировавшейся концепции. Можно все отдать внешнему интегратору (и таких предложений немало) – но мы обычно утрачиваем при передаче исключительное право. Сам вуз в дальнейшем сможет пользоваться своим же ресурсом, размещенным вовне, вечно. Но не сможет распоряжаться этим ресурсом иначе, не сможет менять технологическую платформу. 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6F3FB-4E4B-4BD5-9D8C-68ABA9A877AE}" type="slidenum">
              <a:rPr lang="ru-RU" altLang="ru-RU" smtClean="0"/>
              <a:pPr eaLnBrk="1" hangingPunct="1"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См. доп статью Костюка, ссылку пришлю. Сейчас складывается практика использования в условиях несформировавшейся концепции. Можно все отдать внешнему интегратору (и таких предложений немало) – но мы обычно утрачиваем при передаче исключительное право. Сам вуз в дальнейшем сможет пользоваться своим же ресурсом, размещенным вовне, вечно. Но не сможет распоряжаться этим ресурсом иначе, не сможет менять технологическую платформу.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8F3B24-F268-4044-8D76-7F95C7BE4594}" type="slidenum">
              <a:rPr lang="ru-RU" altLang="ru-RU" smtClean="0"/>
              <a:pPr eaLnBrk="1" hangingPunct="1"/>
              <a:t>32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307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307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307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A37034-4751-45F8-91EA-9C95537EFEFA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307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30788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38547-E737-454C-AFC6-D64C1172B72C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C3660-6834-43C2-807D-1F572D5843FF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6D913-6409-4608-8099-317D84AE4F0F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EEEDBB-B0A0-4094-B122-D5DAE5376E3E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5ED1BD-0945-4417-8200-F103FC575260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49B39-066F-4DDF-9715-04A03CA4F728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97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1C79-4C8B-4593-B5D5-E1FFD2D62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4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9A8A2-9C67-4616-A679-31632060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3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E3F5-937B-44C0-9EB5-C4C8DA00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3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5AD6-D25B-4322-A1E9-B3595C2E2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9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E3D1-59F0-4C9B-9A11-758D2A838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2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38CB-7013-4E3C-A2E9-71734F2B4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7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2D4E-9D46-4D4E-899B-0F2D86B1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EF78-87C1-48C8-9100-31630C43F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2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A0F9-7917-4352-86B8-CE5B92D41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6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A4C6-5FE3-4DB5-9AD3-38B4EEAF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0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A9B4-B338-440D-9CF1-70A631804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1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C3B8469-4E12-4851-89AB-DDAF351B4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sob.spb.r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elreglib.ru/" TargetMode="External"/><Relationship Id="rId4" Type="http://schemas.openxmlformats.org/officeDocument/2006/relationships/hyperlink" Target="http://kitap.tatar.ru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3563" y="2133600"/>
            <a:ext cx="7310437" cy="1584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Новые возможности АБИС РУСЛАН для читателей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библиотек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консорциумов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900113" y="4797425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chemeClr val="bg2"/>
                </a:solidFill>
              </a:rPr>
              <a:t>Усманов Р.Т.</a:t>
            </a:r>
          </a:p>
          <a:p>
            <a:pPr algn="ctr" eaLnBrk="1" hangingPunct="1"/>
            <a:r>
              <a:rPr lang="ru-RU" altLang="ru-RU" sz="2400">
                <a:solidFill>
                  <a:schemeClr val="bg2"/>
                </a:solidFill>
              </a:rPr>
              <a:t>Санкт-Петербургский государственный политехнический университет</a:t>
            </a:r>
          </a:p>
          <a:p>
            <a:pPr algn="ctr" eaLnBrk="1" hangingPunct="1"/>
            <a:endParaRPr lang="ru-RU" altLang="ru-RU" sz="2400">
              <a:solidFill>
                <a:schemeClr val="bg2"/>
              </a:solidFill>
            </a:endParaRPr>
          </a:p>
          <a:p>
            <a:pPr algn="ctr" eaLnBrk="1" hangingPunct="1"/>
            <a:r>
              <a:rPr lang="ru-RU" altLang="ru-RU" sz="2400">
                <a:solidFill>
                  <a:schemeClr val="bg2"/>
                </a:solidFill>
              </a:rPr>
              <a:t>02 октября 2013, Воронеж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214688" y="0"/>
          <a:ext cx="5930900" cy="1189038"/>
        </p:xfrm>
        <a:graphic>
          <a:graphicData uri="http://schemas.openxmlformats.org/drawingml/2006/table">
            <a:tbl>
              <a:tblPr/>
              <a:tblGrid>
                <a:gridCol w="5930900"/>
              </a:tblGrid>
              <a:tr h="1189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Научно-практическая конференция «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Современная библиотека: от разработки проектов к их внедрению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pitchFamily="34" charset="0"/>
                          <a:cs typeface="DejaVu Sans" pitchFamily="34" charset="0"/>
                        </a:rPr>
                        <a:t>»</a:t>
                      </a:r>
                    </a:p>
                  </a:txBody>
                  <a:tcPr marL="90000" marR="90000" marT="9212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9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5238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Стимулы к развитию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196975"/>
            <a:ext cx="7772400" cy="4572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Государственные программы, ведомственные нормативы и решения</a:t>
            </a:r>
          </a:p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Конкуренция с новыми информационными провайдерами и поставщиками контента</a:t>
            </a:r>
          </a:p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Меняющиеся ожидания пользователя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b="1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smtClean="0">
                <a:solidFill>
                  <a:schemeClr val="bg2"/>
                </a:solidFill>
              </a:rPr>
              <a:t>Место библиотеки в новой реальности?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657225"/>
          </a:xfrm>
        </p:spPr>
        <p:txBody>
          <a:bodyPr/>
          <a:lstStyle/>
          <a:p>
            <a:r>
              <a:rPr lang="ru-RU" altLang="ru-RU" sz="3600" smtClean="0">
                <a:solidFill>
                  <a:srgbClr val="333399"/>
                </a:solidFill>
              </a:rPr>
              <a:t>Развитие: эволюция </a:t>
            </a:r>
            <a:r>
              <a:rPr lang="en-US" altLang="ru-RU" sz="3600" smtClean="0">
                <a:solidFill>
                  <a:srgbClr val="333399"/>
                </a:solidFill>
              </a:rPr>
              <a:t>vs </a:t>
            </a:r>
            <a:r>
              <a:rPr lang="ru-RU" altLang="ru-RU" sz="3600" smtClean="0">
                <a:solidFill>
                  <a:srgbClr val="333399"/>
                </a:solidFill>
              </a:rPr>
              <a:t>революция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2"/>
          </p:nvPr>
        </p:nvSpPr>
        <p:spPr>
          <a:xfrm>
            <a:off x="971550" y="6021388"/>
            <a:ext cx="7392988" cy="5969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bg2"/>
                </a:solidFill>
              </a:rPr>
              <a:t>Форма реинжиниринга???</a:t>
            </a:r>
          </a:p>
        </p:txBody>
      </p:sp>
      <p:pic>
        <p:nvPicPr>
          <p:cNvPr id="13316" name="Содержимое 4" descr="реинжениринг библиотеки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125538"/>
            <a:ext cx="7705725" cy="46926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Реинжиниринг сегодня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8280400" cy="4365625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Для библиотек ВПО и СПО – внедрение ЭБС</a:t>
            </a: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Для общедоступных библиотек – создание ЭБ, госуслуга 45</a:t>
            </a:r>
          </a:p>
          <a:p>
            <a:pPr eaLnBrk="1" hangingPunct="1"/>
            <a:endParaRPr lang="ru-RU" altLang="ru-RU" sz="2800" smtClean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Варианты решений: </a:t>
            </a: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ЭБС (ЭБ) ВМЕСТО АБИС</a:t>
            </a: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ЭБС (ЭБ) ВМЕСТЕ С АБИС</a:t>
            </a:r>
          </a:p>
          <a:p>
            <a:pPr eaLnBrk="1" hangingPunct="1"/>
            <a:endParaRPr lang="ru-RU" altLang="ru-RU" sz="2800" smtClean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Критерии выбора решения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Что такое ЭБС?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1062038" y="1584325"/>
            <a:ext cx="7772400" cy="1846263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Термин концептуально определен не полностью</a:t>
            </a: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Формируется практика использования</a:t>
            </a: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Внутренняя ЭБС и внешняя ЭБС</a:t>
            </a:r>
          </a:p>
          <a:p>
            <a:pPr eaLnBrk="1" hangingPunct="1"/>
            <a:endParaRPr lang="ru-RU" altLang="ru-RU" sz="2800" smtClean="0">
              <a:solidFill>
                <a:srgbClr val="33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333399"/>
                </a:solidFill>
              </a:rPr>
              <a:t>Основной вопрос реинжиниринга:</a:t>
            </a:r>
          </a:p>
          <a:p>
            <a:pPr eaLnBrk="1" hangingPunct="1"/>
            <a:r>
              <a:rPr lang="ru-RU" altLang="ru-RU" sz="2800" smtClean="0">
                <a:solidFill>
                  <a:srgbClr val="333399"/>
                </a:solidFill>
              </a:rPr>
              <a:t>Форма интеграции (единое окно доступа) АБИС и ЭБС: каталога библиотечного фонда и каталога электронных ресурсов (собственных и</a:t>
            </a:r>
            <a:r>
              <a:rPr lang="en-US" altLang="ru-RU" sz="2800" smtClean="0">
                <a:solidFill>
                  <a:srgbClr val="333399"/>
                </a:solidFill>
              </a:rPr>
              <a:t>/</a:t>
            </a:r>
            <a:r>
              <a:rPr lang="ru-RU" altLang="ru-RU" sz="2800" smtClean="0">
                <a:solidFill>
                  <a:srgbClr val="333399"/>
                </a:solidFill>
              </a:rPr>
              <a:t>или внешних)</a:t>
            </a:r>
          </a:p>
          <a:p>
            <a:pPr eaLnBrk="1" hangingPunct="1"/>
            <a:endParaRPr lang="ru-RU" altLang="ru-RU" sz="28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Решения от «ОБС»: эволюция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422400" y="5634038"/>
            <a:ext cx="3105150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ru-RU" sz="4400" kern="0" dirty="0">
              <a:latin typeface="+mn-lt"/>
            </a:endParaRPr>
          </a:p>
        </p:txBody>
      </p:sp>
      <p:pic>
        <p:nvPicPr>
          <p:cNvPr id="16388" name="Содержимое 9" descr="интеграция 2012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144000" cy="46624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Автоматизация полного «пути книги»</a:t>
            </a:r>
          </a:p>
        </p:txBody>
      </p:sp>
      <p:pic>
        <p:nvPicPr>
          <p:cNvPr id="4099" name="Picture 3" descr="pl1"/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42988"/>
            <a:ext cx="9144000" cy="5815012"/>
          </a:xfrm>
          <a:noFill/>
          <a:ln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260350"/>
            <a:ext cx="91757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en-US" altLang="ru-RU" sz="3600" b="1" smtClean="0">
                <a:solidFill>
                  <a:srgbClr val="333399"/>
                </a:solidFill>
              </a:rPr>
              <a:t>RBooks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802187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Компонент для просмотра документов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Поддерживается работа с документами любого размера (загружаются только необходимые части)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Ограничения на использование документа</a:t>
            </a:r>
          </a:p>
          <a:p>
            <a:pPr marL="342900" lvl="1" indent="-342900"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dirty="0" smtClean="0">
                <a:solidFill>
                  <a:srgbClr val="333399"/>
                </a:solidFill>
                <a:ea typeface="+mn-ea"/>
                <a:cs typeface="+mn-cs"/>
              </a:rPr>
              <a:t>Печать</a:t>
            </a:r>
          </a:p>
          <a:p>
            <a:pPr marL="342900" lvl="1" indent="-342900"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dirty="0" smtClean="0">
                <a:solidFill>
                  <a:srgbClr val="333399"/>
                </a:solidFill>
                <a:ea typeface="+mn-ea"/>
                <a:cs typeface="+mn-cs"/>
              </a:rPr>
              <a:t>Копирование фрагментов в буфер обмена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Шифрование передаваемых частей документа</a:t>
            </a:r>
            <a:endParaRPr lang="en-US" sz="2800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720725"/>
          </a:xfrm>
        </p:spPr>
        <p:txBody>
          <a:bodyPr/>
          <a:lstStyle/>
          <a:p>
            <a:r>
              <a:rPr lang="en-US" altLang="ru-RU" sz="3600" b="1" smtClean="0">
                <a:solidFill>
                  <a:srgbClr val="333399"/>
                </a:solidFill>
              </a:rPr>
              <a:t>RBooks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3886200"/>
          </a:xfrm>
        </p:spPr>
        <p:txBody>
          <a:bodyPr/>
          <a:lstStyle/>
          <a:p>
            <a:r>
              <a:rPr lang="ru-RU" altLang="ru-RU" smtClean="0">
                <a:solidFill>
                  <a:srgbClr val="333399"/>
                </a:solidFill>
              </a:rPr>
              <a:t>Различные варианты просмотра документа</a:t>
            </a:r>
          </a:p>
          <a:p>
            <a:pPr lvl="1"/>
            <a:endParaRPr lang="en-US" alt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857625"/>
            <a:ext cx="32877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3357563"/>
            <a:ext cx="30829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714625"/>
            <a:ext cx="278606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2143125"/>
            <a:ext cx="296703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333399"/>
                </a:solidFill>
              </a:rPr>
              <a:t>Обработка персональных данных в АБИС «Руслан»</a:t>
            </a:r>
            <a:endParaRPr lang="en-US" altLang="ru-RU" sz="3600" b="1" smtClean="0">
              <a:solidFill>
                <a:srgbClr val="33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Автоматизации цикла обслуживания читателей</a:t>
            </a:r>
          </a:p>
          <a:p>
            <a:pPr lvl="1">
              <a:defRPr/>
            </a:pPr>
            <a:r>
              <a:rPr lang="ru-RU" sz="3200" kern="1200" dirty="0" smtClean="0">
                <a:solidFill>
                  <a:srgbClr val="333399"/>
                </a:solidFill>
                <a:ea typeface="+mn-ea"/>
                <a:cs typeface="+mn-cs"/>
                <a:sym typeface="Wingdings" pitchFamily="2" charset="2"/>
              </a:rPr>
              <a:t>регистрация и перерегистрация читателей</a:t>
            </a:r>
          </a:p>
          <a:p>
            <a:pPr lvl="1">
              <a:defRPr/>
            </a:pPr>
            <a:r>
              <a:rPr lang="ru-RU" sz="3200" kern="1200" dirty="0" smtClean="0">
                <a:solidFill>
                  <a:srgbClr val="333399"/>
                </a:solidFill>
                <a:ea typeface="+mn-ea"/>
                <a:cs typeface="+mn-cs"/>
                <a:sym typeface="Wingdings" pitchFamily="2" charset="2"/>
              </a:rPr>
              <a:t>книговыдача</a:t>
            </a:r>
          </a:p>
          <a:p>
            <a:pPr>
              <a:defRPr/>
            </a:pP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Ведение авторитетных файлов персоналий</a:t>
            </a:r>
            <a:endParaRPr lang="en-US" kern="1200" dirty="0">
              <a:solidFill>
                <a:srgbClr val="333399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04813"/>
            <a:ext cx="8715375" cy="10795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333399"/>
                </a:solidFill>
              </a:rPr>
              <a:t>Возможные варианты модернизации в соответствии с требованиями 152-ФЗ</a:t>
            </a:r>
            <a:endParaRPr lang="en-US" altLang="ru-RU" sz="3200" b="1" smtClean="0">
              <a:solidFill>
                <a:srgbClr val="333399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00063" y="1484313"/>
            <a:ext cx="8429625" cy="5230812"/>
          </a:xfrm>
        </p:spPr>
        <p:txBody>
          <a:bodyPr/>
          <a:lstStyle/>
          <a:p>
            <a:pPr>
              <a:defRPr/>
            </a:pP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Доработка существующей </a:t>
            </a:r>
            <a:r>
              <a:rPr lang="ru-RU" kern="1200" dirty="0" err="1" smtClean="0">
                <a:solidFill>
                  <a:srgbClr val="333399"/>
                </a:solidFill>
                <a:sym typeface="Wingdings" pitchFamily="2" charset="2"/>
              </a:rPr>
              <a:t>ИСПДн</a:t>
            </a: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 АБИС «Руслан» без изменения структуры системы</a:t>
            </a:r>
            <a:endParaRPr lang="en-US" kern="1200" dirty="0" smtClean="0">
              <a:solidFill>
                <a:srgbClr val="333399"/>
              </a:solidFill>
              <a:sym typeface="Wingdings" pitchFamily="2" charset="2"/>
            </a:endParaRPr>
          </a:p>
          <a:p>
            <a:pPr>
              <a:defRPr/>
            </a:pP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Выделение защищенного сегмента  </a:t>
            </a:r>
            <a:r>
              <a:rPr lang="ru-RU" kern="1200" dirty="0" err="1" smtClean="0">
                <a:solidFill>
                  <a:srgbClr val="333399"/>
                </a:solidFill>
                <a:sym typeface="Wingdings" pitchFamily="2" charset="2"/>
              </a:rPr>
              <a:t>ИСПДн</a:t>
            </a: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 в рамках одной локальной вычислительной сети</a:t>
            </a:r>
            <a:endParaRPr lang="en-US" kern="1200" dirty="0" smtClean="0">
              <a:solidFill>
                <a:srgbClr val="333399"/>
              </a:solidFill>
              <a:sym typeface="Wingdings" pitchFamily="2" charset="2"/>
            </a:endParaRPr>
          </a:p>
          <a:p>
            <a:pPr>
              <a:defRPr/>
            </a:pP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Создание физически выделенной </a:t>
            </a:r>
            <a:r>
              <a:rPr lang="ru-RU" kern="1200" dirty="0" err="1" smtClean="0">
                <a:solidFill>
                  <a:srgbClr val="333399"/>
                </a:solidFill>
                <a:sym typeface="Wingdings" pitchFamily="2" charset="2"/>
              </a:rPr>
              <a:t>ИСПДн</a:t>
            </a: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 или, как частный случай, создание автономного АРМ с </a:t>
            </a:r>
            <a:r>
              <a:rPr lang="ru-RU" kern="1200" dirty="0" err="1" smtClean="0">
                <a:solidFill>
                  <a:srgbClr val="333399"/>
                </a:solidFill>
                <a:sym typeface="Wingdings" pitchFamily="2" charset="2"/>
              </a:rPr>
              <a:t>ИСПДн</a:t>
            </a:r>
            <a:r>
              <a:rPr lang="ru-RU" kern="1200" dirty="0" smtClean="0">
                <a:solidFill>
                  <a:srgbClr val="333399"/>
                </a:solidFill>
                <a:sym typeface="Wingdings" pitchFamily="2" charset="2"/>
              </a:rPr>
              <a:t> АБИС «Руслан»</a:t>
            </a:r>
            <a:endParaRPr lang="en-US" kern="1200" dirty="0" smtClean="0">
              <a:solidFill>
                <a:srgbClr val="333399"/>
              </a:solidFill>
              <a:sym typeface="Wingdings" pitchFamily="2" charset="2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333375"/>
            <a:ext cx="8643937" cy="10795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333399"/>
                </a:solidFill>
              </a:rPr>
              <a:t>АРМ персональных данных «Руслан»</a:t>
            </a:r>
            <a:endParaRPr lang="en-US" altLang="ru-RU" sz="3200" b="1" smtClean="0">
              <a:solidFill>
                <a:srgbClr val="333399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42938" y="1484313"/>
            <a:ext cx="8286750" cy="5230812"/>
          </a:xfrm>
        </p:spPr>
        <p:txBody>
          <a:bodyPr/>
          <a:lstStyle/>
          <a:p>
            <a:pPr>
              <a:defRPr/>
            </a:pPr>
            <a:r>
              <a:rPr lang="ru-RU" sz="2800" kern="1200" dirty="0" smtClean="0">
                <a:solidFill>
                  <a:srgbClr val="333399"/>
                </a:solidFill>
                <a:sym typeface="Wingdings" pitchFamily="2" charset="2"/>
              </a:rPr>
              <a:t>Функционирует независимо от основной БД системы «Руслан»</a:t>
            </a:r>
          </a:p>
          <a:p>
            <a:pPr>
              <a:defRPr/>
            </a:pPr>
            <a:r>
              <a:rPr lang="ru-RU" sz="2800" kern="1200" dirty="0" smtClean="0">
                <a:solidFill>
                  <a:srgbClr val="333399"/>
                </a:solidFill>
                <a:sym typeface="Wingdings" pitchFamily="2" charset="2"/>
              </a:rPr>
              <a:t>Работа с базами читателей</a:t>
            </a:r>
          </a:p>
          <a:p>
            <a:pPr lvl="1">
              <a:defRPr/>
            </a:pPr>
            <a:r>
              <a:rPr lang="ru-RU" kern="1200" dirty="0" smtClean="0">
                <a:solidFill>
                  <a:srgbClr val="333399"/>
                </a:solidFill>
                <a:ea typeface="+mn-ea"/>
                <a:cs typeface="+mn-cs"/>
                <a:sym typeface="Wingdings" pitchFamily="2" charset="2"/>
              </a:rPr>
              <a:t>Просмотр карточки читателя</a:t>
            </a:r>
          </a:p>
          <a:p>
            <a:pPr lvl="1">
              <a:defRPr/>
            </a:pPr>
            <a:r>
              <a:rPr lang="ru-RU" kern="1200" dirty="0" smtClean="0">
                <a:solidFill>
                  <a:srgbClr val="333399"/>
                </a:solidFill>
                <a:ea typeface="+mn-ea"/>
                <a:cs typeface="+mn-cs"/>
                <a:sym typeface="Wingdings" pitchFamily="2" charset="2"/>
              </a:rPr>
              <a:t>Добавление, изменение и удаление карточки читателя</a:t>
            </a:r>
          </a:p>
          <a:p>
            <a:pPr lvl="1">
              <a:defRPr/>
            </a:pPr>
            <a:r>
              <a:rPr lang="ru-RU" kern="1200" dirty="0" smtClean="0">
                <a:solidFill>
                  <a:srgbClr val="333399"/>
                </a:solidFill>
                <a:ea typeface="+mn-ea"/>
                <a:cs typeface="+mn-cs"/>
                <a:sym typeface="Wingdings" pitchFamily="2" charset="2"/>
              </a:rPr>
              <a:t>Поиск по различным критериям</a:t>
            </a:r>
          </a:p>
          <a:p>
            <a:pPr>
              <a:defRPr/>
            </a:pPr>
            <a:r>
              <a:rPr lang="ru-RU" sz="2800" kern="1200" dirty="0" smtClean="0">
                <a:solidFill>
                  <a:srgbClr val="333399"/>
                </a:solidFill>
                <a:sym typeface="Wingdings" pitchFamily="2" charset="2"/>
              </a:rPr>
              <a:t>Экспорт данных о читателях (только разрешенный набор полей) для последующей загрузки в основную БД системы «Руслан»</a:t>
            </a:r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Технология единого входа (</a:t>
            </a:r>
            <a:r>
              <a:rPr lang="en-US" altLang="ru-RU" sz="3600" b="1" smtClean="0">
                <a:solidFill>
                  <a:srgbClr val="333399"/>
                </a:solidFill>
              </a:rPr>
              <a:t>SSO</a:t>
            </a:r>
            <a:r>
              <a:rPr lang="ru-RU" altLang="ru-RU" sz="3600" b="1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268413"/>
            <a:ext cx="7772400" cy="620712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rgbClr val="333399"/>
                </a:solidFill>
              </a:rPr>
              <a:t>SAML</a:t>
            </a:r>
            <a:endParaRPr lang="ru-RU" altLang="ru-RU" sz="2800" smtClean="0">
              <a:solidFill>
                <a:srgbClr val="333399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13213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943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4"/>
          <p:cNvGrpSpPr>
            <a:grpSpLocks/>
          </p:cNvGrpSpPr>
          <p:nvPr/>
        </p:nvGrpSpPr>
        <p:grpSpPr bwMode="auto">
          <a:xfrm>
            <a:off x="787400" y="1614488"/>
            <a:ext cx="7516813" cy="4546600"/>
            <a:chOff x="528" y="1104"/>
            <a:chExt cx="5043" cy="3109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3925" y="2323"/>
              <a:ext cx="1646" cy="16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ru-RU" b="1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552" y="2323"/>
              <a:ext cx="1523" cy="1634"/>
            </a:xfrm>
            <a:prstGeom prst="rect">
              <a:avLst/>
            </a:prstGeom>
            <a:solidFill>
              <a:srgbClr val="72FF6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de-DE" altLang="ru-RU" b="1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 rot="5400000">
              <a:off x="4804" y="3065"/>
              <a:ext cx="1163" cy="2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Resource</a:t>
              </a: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2938" y="2018"/>
              <a:ext cx="206" cy="253"/>
            </a:xfrm>
            <a:prstGeom prst="triangle">
              <a:avLst>
                <a:gd name="adj" fmla="val 50000"/>
              </a:avLst>
            </a:prstGeom>
            <a:solidFill>
              <a:srgbClr val="72FF6F"/>
            </a:solidFill>
            <a:ln w="9525">
              <a:solidFill>
                <a:srgbClr val="A8C1CE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2979" y="1865"/>
              <a:ext cx="135" cy="166"/>
            </a:xfrm>
            <a:prstGeom prst="ellipse">
              <a:avLst/>
            </a:prstGeom>
            <a:solidFill>
              <a:srgbClr val="72FF6F"/>
            </a:solidFill>
            <a:ln w="9525">
              <a:solidFill>
                <a:srgbClr val="A8C1CE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30729" name="AutoShape 9"/>
            <p:cNvCxnSpPr>
              <a:cxnSpLocks noChangeShapeType="1"/>
            </p:cNvCxnSpPr>
            <p:nvPr/>
          </p:nvCxnSpPr>
          <p:spPr bwMode="auto">
            <a:xfrm rot="10800000" flipH="1">
              <a:off x="967" y="1754"/>
              <a:ext cx="2254" cy="1331"/>
            </a:xfrm>
            <a:prstGeom prst="curvedConnector4">
              <a:avLst>
                <a:gd name="adj1" fmla="val -5931"/>
                <a:gd name="adj2" fmla="val 111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</p:cxn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815" y="1104"/>
              <a:ext cx="412" cy="303"/>
            </a:xfrm>
            <a:prstGeom prst="rect">
              <a:avLst/>
            </a:prstGeom>
            <a:solidFill>
              <a:srgbClr val="A8C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WAYF</a:t>
              </a:r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552" y="1865"/>
              <a:ext cx="1523" cy="458"/>
            </a:xfrm>
            <a:prstGeom prst="triangle">
              <a:avLst>
                <a:gd name="adj" fmla="val 50000"/>
              </a:avLst>
            </a:prstGeom>
            <a:solidFill>
              <a:srgbClr val="72FF6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2" name="AutoShape 12"/>
            <p:cNvSpPr>
              <a:spLocks noChangeArrowheads="1"/>
            </p:cNvSpPr>
            <p:nvPr/>
          </p:nvSpPr>
          <p:spPr bwMode="auto">
            <a:xfrm>
              <a:off x="3923" y="1918"/>
              <a:ext cx="1648" cy="405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200" y="1440"/>
              <a:ext cx="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b="1"/>
                <a:t>Identity Provider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4656" y="1392"/>
              <a:ext cx="20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b="1"/>
                <a:t>Service Provider</a:t>
              </a:r>
            </a:p>
            <a:p>
              <a:pPr algn="ctr"/>
              <a:r>
                <a:rPr lang="en-US" altLang="ru-RU" b="1"/>
                <a:t>Web Site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360" y="2064"/>
              <a:ext cx="20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1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3965" y="2569"/>
              <a:ext cx="617" cy="302"/>
            </a:xfrm>
            <a:prstGeom prst="rect">
              <a:avLst/>
            </a:prstGeom>
            <a:solidFill>
              <a:srgbClr val="A8C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ACS</a:t>
              </a:r>
            </a:p>
          </p:txBody>
        </p:sp>
        <p:cxnSp>
          <p:nvCxnSpPr>
            <p:cNvPr id="30737" name="AutoShape 17"/>
            <p:cNvCxnSpPr>
              <a:cxnSpLocks noChangeShapeType="1"/>
              <a:endCxn id="30736" idx="0"/>
            </p:cNvCxnSpPr>
            <p:nvPr/>
          </p:nvCxnSpPr>
          <p:spPr bwMode="auto">
            <a:xfrm>
              <a:off x="3144" y="2121"/>
              <a:ext cx="1130" cy="448"/>
            </a:xfrm>
            <a:prstGeom prst="curvedConnector2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3120" y="1488"/>
              <a:ext cx="20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3</a:t>
              </a: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3051" y="1458"/>
              <a:ext cx="0" cy="30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3696" y="1536"/>
              <a:ext cx="20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2</a:t>
              </a:r>
            </a:p>
          </p:txBody>
        </p:sp>
        <p:cxnSp>
          <p:nvCxnSpPr>
            <p:cNvPr id="30741" name="AutoShape 21"/>
            <p:cNvCxnSpPr>
              <a:cxnSpLocks noChangeShapeType="1"/>
            </p:cNvCxnSpPr>
            <p:nvPr/>
          </p:nvCxnSpPr>
          <p:spPr bwMode="auto">
            <a:xfrm rot="5400000" flipH="1">
              <a:off x="3110" y="1411"/>
              <a:ext cx="1260" cy="1047"/>
            </a:xfrm>
            <a:prstGeom prst="curvedConnector2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1597" y="2572"/>
              <a:ext cx="412" cy="305"/>
            </a:xfrm>
            <a:prstGeom prst="rect">
              <a:avLst/>
            </a:prstGeom>
            <a:solidFill>
              <a:srgbClr val="A8C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HS</a:t>
              </a:r>
            </a:p>
          </p:txBody>
        </p:sp>
        <p:cxnSp>
          <p:nvCxnSpPr>
            <p:cNvPr id="30743" name="AutoShape 23"/>
            <p:cNvCxnSpPr>
              <a:cxnSpLocks noChangeShapeType="1"/>
              <a:stCxn id="30730" idx="1"/>
              <a:endCxn id="30742" idx="0"/>
            </p:cNvCxnSpPr>
            <p:nvPr/>
          </p:nvCxnSpPr>
          <p:spPr bwMode="auto">
            <a:xfrm rot="10800000" flipV="1">
              <a:off x="1804" y="1256"/>
              <a:ext cx="1011" cy="1316"/>
            </a:xfrm>
            <a:prstGeom prst="curvedConnector2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1968" y="1440"/>
              <a:ext cx="2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5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2448" y="1776"/>
              <a:ext cx="20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6</a:t>
              </a:r>
            </a:p>
          </p:txBody>
        </p:sp>
        <p:cxnSp>
          <p:nvCxnSpPr>
            <p:cNvPr id="30746" name="AutoShape 26"/>
            <p:cNvCxnSpPr>
              <a:cxnSpLocks noChangeShapeType="1"/>
              <a:stCxn id="30742" idx="0"/>
            </p:cNvCxnSpPr>
            <p:nvPr/>
          </p:nvCxnSpPr>
          <p:spPr bwMode="auto">
            <a:xfrm rot="-5400000">
              <a:off x="2058" y="1758"/>
              <a:ext cx="559" cy="1069"/>
            </a:xfrm>
            <a:prstGeom prst="curvedConnector2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2304" y="2112"/>
              <a:ext cx="21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7</a:t>
              </a:r>
            </a:p>
          </p:txBody>
        </p:sp>
        <p:sp>
          <p:nvSpPr>
            <p:cNvPr id="30748" name="AutoShape 28"/>
            <p:cNvSpPr>
              <a:spLocks noChangeArrowheads="1"/>
            </p:cNvSpPr>
            <p:nvPr/>
          </p:nvSpPr>
          <p:spPr bwMode="auto">
            <a:xfrm>
              <a:off x="882" y="2831"/>
              <a:ext cx="452" cy="454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400" b="1"/>
                <a:t>User DB</a:t>
              </a:r>
            </a:p>
          </p:txBody>
        </p:sp>
        <p:cxnSp>
          <p:nvCxnSpPr>
            <p:cNvPr id="30749" name="AutoShape 29"/>
            <p:cNvCxnSpPr>
              <a:cxnSpLocks noChangeShapeType="1"/>
            </p:cNvCxnSpPr>
            <p:nvPr/>
          </p:nvCxnSpPr>
          <p:spPr bwMode="auto">
            <a:xfrm rot="10800000" flipV="1">
              <a:off x="1993" y="2171"/>
              <a:ext cx="864" cy="55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50" name="AutoShape 30"/>
            <p:cNvSpPr>
              <a:spLocks noChangeArrowheads="1"/>
            </p:cNvSpPr>
            <p:nvPr/>
          </p:nvSpPr>
          <p:spPr bwMode="auto">
            <a:xfrm>
              <a:off x="2197" y="2323"/>
              <a:ext cx="536" cy="303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rgbClr val="7BA2B5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200" b="1"/>
                <a:t>Credentials</a:t>
              </a:r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 flipV="1">
              <a:off x="1335" y="2780"/>
              <a:ext cx="246" cy="2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 flipV="1">
              <a:off x="2980" y="1509"/>
              <a:ext cx="0" cy="25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2815" y="1560"/>
              <a:ext cx="2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4</a:t>
              </a:r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3966" y="3274"/>
              <a:ext cx="618" cy="304"/>
            </a:xfrm>
            <a:prstGeom prst="rect">
              <a:avLst/>
            </a:prstGeom>
            <a:solidFill>
              <a:srgbClr val="A8C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AR</a:t>
              </a:r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4050" y="2932"/>
              <a:ext cx="0" cy="30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56" name="AutoShape 36"/>
            <p:cNvSpPr>
              <a:spLocks noChangeArrowheads="1"/>
            </p:cNvSpPr>
            <p:nvPr/>
          </p:nvSpPr>
          <p:spPr bwMode="auto">
            <a:xfrm>
              <a:off x="4132" y="2920"/>
              <a:ext cx="493" cy="304"/>
            </a:xfrm>
            <a:prstGeom prst="horizontalScroll">
              <a:avLst>
                <a:gd name="adj" fmla="val 12500"/>
              </a:avLst>
            </a:prstGeom>
            <a:solidFill>
              <a:srgbClr val="A8C1CE"/>
            </a:solidFill>
            <a:ln w="9525">
              <a:solidFill>
                <a:srgbClr val="7BA2B5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200" b="1"/>
                <a:t>Handle</a:t>
              </a:r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>
              <a:off x="1992" y="2831"/>
              <a:ext cx="1976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58" name="AutoShape 38"/>
            <p:cNvSpPr>
              <a:spLocks noChangeArrowheads="1"/>
            </p:cNvSpPr>
            <p:nvPr/>
          </p:nvSpPr>
          <p:spPr bwMode="auto">
            <a:xfrm>
              <a:off x="2691" y="2678"/>
              <a:ext cx="515" cy="303"/>
            </a:xfrm>
            <a:prstGeom prst="horizontalScroll">
              <a:avLst>
                <a:gd name="adj" fmla="val 12500"/>
              </a:avLst>
            </a:prstGeom>
            <a:solidFill>
              <a:srgbClr val="A8C1CE"/>
            </a:solidFill>
            <a:ln w="9525">
              <a:solidFill>
                <a:srgbClr val="7BA2B5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200" b="1"/>
                <a:t>Handle</a:t>
              </a:r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3408" y="2544"/>
              <a:ext cx="20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8</a:t>
              </a: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1964" y="3326"/>
              <a:ext cx="197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61" name="AutoShape 41"/>
            <p:cNvSpPr>
              <a:spLocks noChangeArrowheads="1"/>
            </p:cNvSpPr>
            <p:nvPr/>
          </p:nvSpPr>
          <p:spPr bwMode="auto">
            <a:xfrm>
              <a:off x="3266" y="3123"/>
              <a:ext cx="494" cy="303"/>
            </a:xfrm>
            <a:prstGeom prst="horizontalScroll">
              <a:avLst>
                <a:gd name="adj" fmla="val 12500"/>
              </a:avLst>
            </a:prstGeom>
            <a:solidFill>
              <a:srgbClr val="A8C1CE"/>
            </a:solidFill>
            <a:ln w="9525">
              <a:solidFill>
                <a:srgbClr val="7BA2B5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200" b="1"/>
                <a:t>Handle</a:t>
              </a:r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2784" y="3072"/>
              <a:ext cx="20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9</a:t>
              </a:r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1581" y="3238"/>
              <a:ext cx="411" cy="303"/>
            </a:xfrm>
            <a:prstGeom prst="rect">
              <a:avLst/>
            </a:prstGeom>
            <a:solidFill>
              <a:srgbClr val="A8C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AA</a:t>
              </a:r>
            </a:p>
          </p:txBody>
        </p:sp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1334" y="3136"/>
              <a:ext cx="247" cy="2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65" name="Line 45"/>
            <p:cNvSpPr>
              <a:spLocks noChangeShapeType="1"/>
            </p:cNvSpPr>
            <p:nvPr/>
          </p:nvSpPr>
          <p:spPr bwMode="auto">
            <a:xfrm flipV="1">
              <a:off x="1663" y="2882"/>
              <a:ext cx="0" cy="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>
              <a:off x="1964" y="3528"/>
              <a:ext cx="196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07577" tIns="367942" rIns="707577" bIns="367942"/>
            <a:lstStyle/>
            <a:p>
              <a:endParaRPr lang="ru-RU"/>
            </a:p>
          </p:txBody>
        </p:sp>
        <p:sp>
          <p:nvSpPr>
            <p:cNvPr id="30767" name="AutoShape 47"/>
            <p:cNvSpPr>
              <a:spLocks noChangeArrowheads="1"/>
            </p:cNvSpPr>
            <p:nvPr/>
          </p:nvSpPr>
          <p:spPr bwMode="auto">
            <a:xfrm>
              <a:off x="2321" y="3390"/>
              <a:ext cx="494" cy="304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rgbClr val="7BA2B5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200" b="1"/>
                <a:t>Attributes</a:t>
              </a: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3408" y="3408"/>
              <a:ext cx="20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10</a:t>
              </a:r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 rot="5400000">
              <a:off x="4430" y="3068"/>
              <a:ext cx="1169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700" b="1"/>
                <a:t>Resource</a:t>
              </a:r>
            </a:p>
            <a:p>
              <a:pPr algn="ctr"/>
              <a:r>
                <a:rPr lang="en-US" altLang="ru-RU" sz="1700" b="1"/>
                <a:t>Manager</a:t>
              </a:r>
            </a:p>
          </p:txBody>
        </p:sp>
        <p:cxnSp>
          <p:nvCxnSpPr>
            <p:cNvPr id="30770" name="AutoShape 50"/>
            <p:cNvCxnSpPr>
              <a:cxnSpLocks noChangeShapeType="1"/>
              <a:stCxn id="30754" idx="2"/>
              <a:endCxn id="30769" idx="2"/>
            </p:cNvCxnSpPr>
            <p:nvPr/>
          </p:nvCxnSpPr>
          <p:spPr bwMode="auto">
            <a:xfrm rot="5400000" flipH="1" flipV="1">
              <a:off x="4385" y="3101"/>
              <a:ext cx="367" cy="587"/>
            </a:xfrm>
            <a:prstGeom prst="curvedConnector4">
              <a:avLst>
                <a:gd name="adj1" fmla="val -41380"/>
                <a:gd name="adj2" fmla="val 77056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71" name="AutoShape 51"/>
            <p:cNvSpPr>
              <a:spLocks noChangeArrowheads="1"/>
            </p:cNvSpPr>
            <p:nvPr/>
          </p:nvSpPr>
          <p:spPr bwMode="auto">
            <a:xfrm>
              <a:off x="4295" y="3593"/>
              <a:ext cx="493" cy="304"/>
            </a:xfrm>
            <a:prstGeom prst="horizontalScroll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rgbClr val="7BA2B5"/>
              </a:solidFill>
              <a:round/>
              <a:headEnd/>
              <a:tailEnd/>
            </a:ln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1200" b="1"/>
                <a:t>Attributes</a:t>
              </a:r>
            </a:p>
          </p:txBody>
        </p:sp>
        <p:sp>
          <p:nvSpPr>
            <p:cNvPr id="30772" name="Text Box 52"/>
            <p:cNvSpPr txBox="1">
              <a:spLocks noChangeArrowheads="1"/>
            </p:cNvSpPr>
            <p:nvPr/>
          </p:nvSpPr>
          <p:spPr bwMode="auto">
            <a:xfrm>
              <a:off x="528" y="4094"/>
              <a:ext cx="5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7577" tIns="367942" rIns="707577" bIns="367942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US" altLang="ru-RU" sz="1400" b="1" i="1"/>
                <a:t>© SWITCH</a:t>
              </a:r>
            </a:p>
          </p:txBody>
        </p:sp>
      </p:grpSp>
      <p:sp>
        <p:nvSpPr>
          <p:cNvPr id="30723" name="Rectangle 53"/>
          <p:cNvSpPr>
            <a:spLocks noGrp="1" noChangeArrowheads="1"/>
          </p:cNvSpPr>
          <p:nvPr>
            <p:ph type="title"/>
          </p:nvPr>
        </p:nvSpPr>
        <p:spPr>
          <a:xfrm>
            <a:off x="930275" y="350838"/>
            <a:ext cx="7772400" cy="990600"/>
          </a:xfrm>
        </p:spPr>
        <p:txBody>
          <a:bodyPr/>
          <a:lstStyle/>
          <a:p>
            <a:r>
              <a:rPr lang="en-US" altLang="ru-RU" sz="3600" b="1" smtClean="0">
                <a:solidFill>
                  <a:srgbClr val="333399"/>
                </a:solidFill>
              </a:rPr>
              <a:t>The Architecture of Shibboleth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Библиопортал</a:t>
            </a: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54113"/>
            <a:ext cx="793115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Состав системы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Сервер  «Руслан»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АРМ Администратора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АРМ Комплектования/каталогизации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АРМ Книговыдачи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АРМ Читателя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Модуль Заказ для АРМа читателя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АРМ Книгообеспеченности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400" smtClean="0">
                <a:solidFill>
                  <a:srgbClr val="333399"/>
                </a:solidFill>
              </a:rPr>
              <a:t>АРМ МБА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Библиопортал</a:t>
            </a:r>
          </a:p>
        </p:txBody>
      </p:sp>
      <p:sp>
        <p:nvSpPr>
          <p:cNvPr id="3277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01725"/>
            <a:ext cx="80041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Библиопортал</a:t>
            </a:r>
          </a:p>
        </p:txBody>
      </p:sp>
      <p:sp>
        <p:nvSpPr>
          <p:cNvPr id="3379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54113"/>
            <a:ext cx="7932737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Библиопортал</a:t>
            </a:r>
          </a:p>
        </p:txBody>
      </p:sp>
      <p:sp>
        <p:nvSpPr>
          <p:cNvPr id="34819" name="TextBox 5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5608637"/>
          </a:xfrm>
        </p:spPr>
        <p:txBody>
          <a:bodyPr>
            <a:spAutoFit/>
          </a:bodyPr>
          <a:lstStyle/>
          <a:p>
            <a:r>
              <a:rPr lang="ru-RU" altLang="ru-RU" smtClean="0"/>
              <a:t>Корпоративная сеть общедоступных библиотек СПб</a:t>
            </a:r>
          </a:p>
          <a:p>
            <a:pPr>
              <a:buFont typeface="Wingdings" pitchFamily="2" charset="2"/>
              <a:buNone/>
            </a:pPr>
            <a:r>
              <a:rPr lang="en-US" altLang="ru-RU" smtClean="0">
                <a:hlinkClick r:id="rId3"/>
              </a:rPr>
              <a:t>http://ksob.spb.ru</a:t>
            </a:r>
            <a:endParaRPr lang="ru-RU" altLang="ru-RU" smtClean="0"/>
          </a:p>
          <a:p>
            <a:r>
              <a:rPr lang="ru-RU" altLang="ru-RU" smtClean="0"/>
              <a:t>Национальная электронная библиотека Республики Татарстан</a:t>
            </a:r>
          </a:p>
          <a:p>
            <a:pPr>
              <a:buFont typeface="Wingdings" pitchFamily="2" charset="2"/>
              <a:buNone/>
            </a:pPr>
            <a:r>
              <a:rPr lang="en-US" altLang="ru-RU" smtClean="0">
                <a:hlinkClick r:id="rId4"/>
              </a:rPr>
              <a:t>http://kitap.tatar.ru</a:t>
            </a:r>
            <a:endParaRPr lang="ru-RU" altLang="ru-RU" smtClean="0"/>
          </a:p>
          <a:p>
            <a:r>
              <a:rPr lang="ru-RU" altLang="ru-RU" smtClean="0"/>
              <a:t>Информационный портал библиотек Челябинской области</a:t>
            </a:r>
          </a:p>
          <a:p>
            <a:pPr>
              <a:buFont typeface="Wingdings" pitchFamily="2" charset="2"/>
              <a:buNone/>
            </a:pPr>
            <a:r>
              <a:rPr lang="en-US" altLang="ru-RU" smtClean="0">
                <a:hlinkClick r:id="rId5"/>
              </a:rPr>
              <a:t>http://chelreglib.ru</a:t>
            </a:r>
            <a:endParaRPr lang="ru-RU" altLang="ru-RU" smtClean="0"/>
          </a:p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 descr="общая архитектура СЭБК (2)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71575"/>
            <a:ext cx="8208962" cy="5686425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457200"/>
            <a:ext cx="8229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600" b="1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Сводный каталог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620000" cy="609600"/>
          </a:xfrm>
        </p:spPr>
        <p:txBody>
          <a:bodyPr/>
          <a:lstStyle/>
          <a:p>
            <a:pPr>
              <a:buClr>
                <a:srgbClr val="94006D"/>
              </a:buClr>
              <a:buFont typeface="Arial Blac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600" b="1" smtClean="0">
                <a:solidFill>
                  <a:srgbClr val="333399"/>
                </a:solidFill>
              </a:rPr>
              <a:t>Процессы книговыдачи</a:t>
            </a:r>
            <a:endParaRPr lang="en-GB" altLang="ru-RU" sz="3600" b="1" smtClean="0">
              <a:solidFill>
                <a:srgbClr val="333399"/>
              </a:solidFill>
            </a:endParaRPr>
          </a:p>
        </p:txBody>
      </p:sp>
      <p:pic>
        <p:nvPicPr>
          <p:cNvPr id="36867" name="Picture 45" descr="j01953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212407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Группа 12"/>
          <p:cNvGrpSpPr>
            <a:grpSpLocks/>
          </p:cNvGrpSpPr>
          <p:nvPr/>
        </p:nvGrpSpPr>
        <p:grpSpPr bwMode="auto">
          <a:xfrm>
            <a:off x="6227763" y="4941888"/>
            <a:ext cx="2520950" cy="1379537"/>
            <a:chOff x="5796136" y="3861048"/>
            <a:chExt cx="2016224" cy="1308100"/>
          </a:xfrm>
        </p:grpSpPr>
        <p:sp>
          <p:nvSpPr>
            <p:cNvPr id="36875" name="AutoShape 39"/>
            <p:cNvSpPr>
              <a:spLocks noChangeArrowheads="1"/>
            </p:cNvSpPr>
            <p:nvPr/>
          </p:nvSpPr>
          <p:spPr bwMode="auto">
            <a:xfrm>
              <a:off x="5796136" y="3861048"/>
              <a:ext cx="2016224" cy="1308100"/>
            </a:xfrm>
            <a:prstGeom prst="roundRect">
              <a:avLst>
                <a:gd name="adj" fmla="val 42"/>
              </a:avLst>
            </a:prstGeom>
            <a:noFill/>
            <a:ln w="1908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76" name="Цилиндр 10"/>
            <p:cNvSpPr>
              <a:spLocks noChangeArrowheads="1"/>
            </p:cNvSpPr>
            <p:nvPr/>
          </p:nvSpPr>
          <p:spPr bwMode="auto">
            <a:xfrm>
              <a:off x="7020272" y="4077072"/>
              <a:ext cx="648072" cy="864096"/>
            </a:xfrm>
            <a:prstGeom prst="can">
              <a:avLst>
                <a:gd name="adj" fmla="val 25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77" name="TextBox 11"/>
            <p:cNvSpPr txBox="1">
              <a:spLocks noChangeArrowheads="1"/>
            </p:cNvSpPr>
            <p:nvPr/>
          </p:nvSpPr>
          <p:spPr bwMode="auto">
            <a:xfrm>
              <a:off x="5868144" y="4221088"/>
              <a:ext cx="1152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АБИС</a:t>
              </a:r>
            </a:p>
          </p:txBody>
        </p:sp>
      </p:grpSp>
      <p:cxnSp>
        <p:nvCxnSpPr>
          <p:cNvPr id="36869" name="Соединительная линия уступом 14"/>
          <p:cNvCxnSpPr>
            <a:cxnSpLocks noChangeShapeType="1"/>
            <a:endCxn id="36875" idx="1"/>
          </p:cNvCxnSpPr>
          <p:nvPr/>
        </p:nvCxnSpPr>
        <p:spPr bwMode="auto">
          <a:xfrm rot="10800000" flipH="1" flipV="1">
            <a:off x="4067175" y="3100388"/>
            <a:ext cx="2160588" cy="2530475"/>
          </a:xfrm>
          <a:prstGeom prst="bentConnector3">
            <a:avLst>
              <a:gd name="adj1" fmla="val -10583"/>
            </a:avLst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Круговая стрелка 15"/>
          <p:cNvSpPr/>
          <p:nvPr/>
        </p:nvSpPr>
        <p:spPr bwMode="auto">
          <a:xfrm>
            <a:off x="2268538" y="2205038"/>
            <a:ext cx="1511300" cy="1584325"/>
          </a:xfrm>
          <a:prstGeom prst="circular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Круговая стрелка 16"/>
          <p:cNvSpPr/>
          <p:nvPr/>
        </p:nvSpPr>
        <p:spPr bwMode="auto">
          <a:xfrm rot="10800000">
            <a:off x="2268538" y="2708275"/>
            <a:ext cx="1511300" cy="1441450"/>
          </a:xfrm>
          <a:prstGeom prst="circular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Documents"/>
          <p:cNvSpPr>
            <a:spLocks noEditPoints="1" noChangeArrowheads="1"/>
          </p:cNvSpPr>
          <p:nvPr/>
        </p:nvSpPr>
        <p:spPr bwMode="auto">
          <a:xfrm>
            <a:off x="2700338" y="2852738"/>
            <a:ext cx="603250" cy="760412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73" name="TextBox 19"/>
          <p:cNvSpPr txBox="1">
            <a:spLocks noChangeArrowheads="1"/>
          </p:cNvSpPr>
          <p:nvPr/>
        </p:nvSpPr>
        <p:spPr bwMode="auto">
          <a:xfrm>
            <a:off x="6372225" y="1125538"/>
            <a:ext cx="2447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/>
              <a:t> Выдача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/>
              <a:t> Возврат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/>
              <a:t> Продление</a:t>
            </a:r>
          </a:p>
        </p:txBody>
      </p:sp>
      <p:pic>
        <p:nvPicPr>
          <p:cNvPr id="36874" name="Picture 17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9383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620000" cy="609600"/>
          </a:xfrm>
        </p:spPr>
        <p:txBody>
          <a:bodyPr/>
          <a:lstStyle/>
          <a:p>
            <a:pPr>
              <a:buClr>
                <a:srgbClr val="94006D"/>
              </a:buClr>
              <a:buFont typeface="Arial Blac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600" b="1" smtClean="0">
                <a:solidFill>
                  <a:srgbClr val="333399"/>
                </a:solidFill>
              </a:rPr>
              <a:t>Процессы книговыдачи</a:t>
            </a:r>
            <a:endParaRPr lang="en-GB" altLang="ru-RU" sz="3600" b="1" smtClean="0">
              <a:solidFill>
                <a:srgbClr val="333399"/>
              </a:solidFill>
            </a:endParaRPr>
          </a:p>
        </p:txBody>
      </p:sp>
      <p:grpSp>
        <p:nvGrpSpPr>
          <p:cNvPr id="37891" name="Группа 12"/>
          <p:cNvGrpSpPr>
            <a:grpSpLocks/>
          </p:cNvGrpSpPr>
          <p:nvPr/>
        </p:nvGrpSpPr>
        <p:grpSpPr bwMode="auto">
          <a:xfrm>
            <a:off x="6227763" y="4941888"/>
            <a:ext cx="2520950" cy="1379537"/>
            <a:chOff x="5796136" y="3861048"/>
            <a:chExt cx="2016224" cy="1308100"/>
          </a:xfrm>
        </p:grpSpPr>
        <p:sp>
          <p:nvSpPr>
            <p:cNvPr id="37899" name="AutoShape 39"/>
            <p:cNvSpPr>
              <a:spLocks noChangeArrowheads="1"/>
            </p:cNvSpPr>
            <p:nvPr/>
          </p:nvSpPr>
          <p:spPr bwMode="auto">
            <a:xfrm>
              <a:off x="5796136" y="3861048"/>
              <a:ext cx="2016224" cy="1308100"/>
            </a:xfrm>
            <a:prstGeom prst="roundRect">
              <a:avLst>
                <a:gd name="adj" fmla="val 42"/>
              </a:avLst>
            </a:prstGeom>
            <a:noFill/>
            <a:ln w="1908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00" name="Цилиндр 10"/>
            <p:cNvSpPr>
              <a:spLocks noChangeArrowheads="1"/>
            </p:cNvSpPr>
            <p:nvPr/>
          </p:nvSpPr>
          <p:spPr bwMode="auto">
            <a:xfrm>
              <a:off x="7020272" y="4077072"/>
              <a:ext cx="648072" cy="864096"/>
            </a:xfrm>
            <a:prstGeom prst="can">
              <a:avLst>
                <a:gd name="adj" fmla="val 25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01" name="TextBox 11"/>
            <p:cNvSpPr txBox="1">
              <a:spLocks noChangeArrowheads="1"/>
            </p:cNvSpPr>
            <p:nvPr/>
          </p:nvSpPr>
          <p:spPr bwMode="auto">
            <a:xfrm>
              <a:off x="5868144" y="4221088"/>
              <a:ext cx="1152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АБИС</a:t>
              </a:r>
            </a:p>
          </p:txBody>
        </p:sp>
      </p:grpSp>
      <p:cxnSp>
        <p:nvCxnSpPr>
          <p:cNvPr id="37892" name="Соединительная линия уступом 14"/>
          <p:cNvCxnSpPr>
            <a:cxnSpLocks noChangeShapeType="1"/>
            <a:stCxn id="35845" idx="8"/>
            <a:endCxn id="37899" idx="1"/>
          </p:cNvCxnSpPr>
          <p:nvPr/>
        </p:nvCxnSpPr>
        <p:spPr bwMode="auto">
          <a:xfrm>
            <a:off x="5213350" y="3527425"/>
            <a:ext cx="1014413" cy="210343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Круговая стрелка 15"/>
          <p:cNvSpPr/>
          <p:nvPr/>
        </p:nvSpPr>
        <p:spPr bwMode="auto">
          <a:xfrm>
            <a:off x="2268538" y="2205038"/>
            <a:ext cx="1511300" cy="1584325"/>
          </a:xfrm>
          <a:prstGeom prst="circular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Круговая стрелка 16"/>
          <p:cNvSpPr/>
          <p:nvPr/>
        </p:nvSpPr>
        <p:spPr bwMode="auto">
          <a:xfrm rot="10800000">
            <a:off x="2268538" y="2708275"/>
            <a:ext cx="1511300" cy="1441450"/>
          </a:xfrm>
          <a:prstGeom prst="circular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Documents"/>
          <p:cNvSpPr>
            <a:spLocks noEditPoints="1" noChangeArrowheads="1"/>
          </p:cNvSpPr>
          <p:nvPr/>
        </p:nvSpPr>
        <p:spPr bwMode="auto">
          <a:xfrm>
            <a:off x="2700338" y="2852738"/>
            <a:ext cx="603250" cy="760412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896" name="Picture 17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9383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omputr2"/>
          <p:cNvSpPr>
            <a:spLocks noEditPoints="1" noChangeArrowheads="1"/>
          </p:cNvSpPr>
          <p:nvPr/>
        </p:nvSpPr>
        <p:spPr bwMode="auto">
          <a:xfrm>
            <a:off x="3635375" y="2205038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8" name="TextBox 26"/>
          <p:cNvSpPr txBox="1">
            <a:spLocks noChangeArrowheads="1"/>
          </p:cNvSpPr>
          <p:nvPr/>
        </p:nvSpPr>
        <p:spPr bwMode="auto">
          <a:xfrm>
            <a:off x="5867400" y="3284538"/>
            <a:ext cx="1008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latin typeface="Courier New" pitchFamily="49" charset="0"/>
                <a:cs typeface="Courier New" pitchFamily="49" charset="0"/>
              </a:rPr>
              <a:t>SIP</a:t>
            </a:r>
          </a:p>
          <a:p>
            <a:pPr eaLnBrk="1" hangingPunct="1"/>
            <a:r>
              <a:rPr lang="en-US" altLang="ru-RU">
                <a:latin typeface="Courier New" pitchFamily="49" charset="0"/>
                <a:cs typeface="Courier New" pitchFamily="49" charset="0"/>
              </a:rPr>
              <a:t>NCIP</a:t>
            </a:r>
            <a:endParaRPr lang="ru-RU" alt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620000" cy="609600"/>
          </a:xfrm>
        </p:spPr>
        <p:txBody>
          <a:bodyPr/>
          <a:lstStyle/>
          <a:p>
            <a:pPr>
              <a:buClr>
                <a:srgbClr val="94006D"/>
              </a:buClr>
              <a:buFont typeface="Arial Blac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sz="3600" b="1" smtClean="0">
                <a:solidFill>
                  <a:srgbClr val="333399"/>
                </a:solidFill>
              </a:rPr>
              <a:t>SIP </a:t>
            </a:r>
            <a:r>
              <a:rPr lang="ru-RU" altLang="ru-RU" sz="3600" b="1" smtClean="0">
                <a:solidFill>
                  <a:srgbClr val="333399"/>
                </a:solidFill>
              </a:rPr>
              <a:t>и РУСЛАН</a:t>
            </a:r>
            <a:endParaRPr lang="en-GB" altLang="ru-RU" sz="3600" b="1" smtClean="0">
              <a:solidFill>
                <a:srgbClr val="333399"/>
              </a:solidFill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6156176" y="1988840"/>
            <a:ext cx="2808312" cy="2952328"/>
            <a:chOff x="6228184" y="4941168"/>
            <a:chExt cx="2520280" cy="1380108"/>
          </a:xfrm>
          <a:solidFill>
            <a:srgbClr val="FFC000"/>
          </a:solidFill>
        </p:grpSpPr>
        <p:sp>
          <p:nvSpPr>
            <p:cNvPr id="1030" name="AutoShape 39"/>
            <p:cNvSpPr>
              <a:spLocks noChangeArrowheads="1"/>
            </p:cNvSpPr>
            <p:nvPr/>
          </p:nvSpPr>
          <p:spPr bwMode="auto">
            <a:xfrm>
              <a:off x="6228184" y="4941168"/>
              <a:ext cx="2520280" cy="1380108"/>
            </a:xfrm>
            <a:prstGeom prst="roundRect">
              <a:avLst>
                <a:gd name="adj" fmla="val 42"/>
              </a:avLst>
            </a:prstGeom>
            <a:grpFill/>
            <a:ln w="1908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Цилиндр 10"/>
            <p:cNvSpPr/>
            <p:nvPr/>
          </p:nvSpPr>
          <p:spPr bwMode="auto">
            <a:xfrm>
              <a:off x="7758354" y="5169084"/>
              <a:ext cx="810090" cy="911663"/>
            </a:xfrm>
            <a:prstGeom prst="can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00192" y="5229200"/>
              <a:ext cx="1440160" cy="41912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/>
                <a:t>АБИС РУСЛАН</a:t>
              </a:r>
            </a:p>
          </p:txBody>
        </p:sp>
      </p:grpSp>
      <p:sp>
        <p:nvSpPr>
          <p:cNvPr id="35845" name="computr2"/>
          <p:cNvSpPr>
            <a:spLocks noEditPoints="1" noChangeArrowheads="1"/>
          </p:cNvSpPr>
          <p:nvPr/>
        </p:nvSpPr>
        <p:spPr bwMode="auto">
          <a:xfrm>
            <a:off x="179388" y="1989138"/>
            <a:ext cx="2376487" cy="2879725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8917" name="Группа 23"/>
          <p:cNvGrpSpPr>
            <a:grpSpLocks/>
          </p:cNvGrpSpPr>
          <p:nvPr/>
        </p:nvGrpSpPr>
        <p:grpSpPr bwMode="auto">
          <a:xfrm>
            <a:off x="3276600" y="2492375"/>
            <a:ext cx="1727200" cy="1873250"/>
            <a:chOff x="3779912" y="1916832"/>
            <a:chExt cx="1728192" cy="1872208"/>
          </a:xfrm>
        </p:grpSpPr>
        <p:sp>
          <p:nvSpPr>
            <p:cNvPr id="38922" name="AutoShape 41"/>
            <p:cNvSpPr>
              <a:spLocks noChangeArrowheads="1"/>
            </p:cNvSpPr>
            <p:nvPr/>
          </p:nvSpPr>
          <p:spPr bwMode="auto">
            <a:xfrm>
              <a:off x="3779912" y="1916832"/>
              <a:ext cx="1656184" cy="1872208"/>
            </a:xfrm>
            <a:prstGeom prst="roundRect">
              <a:avLst>
                <a:gd name="adj" fmla="val 42"/>
              </a:avLst>
            </a:prstGeom>
            <a:noFill/>
            <a:ln w="1908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3" name="TextBox 22"/>
            <p:cNvSpPr txBox="1">
              <a:spLocks noChangeArrowheads="1"/>
            </p:cNvSpPr>
            <p:nvPr/>
          </p:nvSpPr>
          <p:spPr bwMode="auto">
            <a:xfrm>
              <a:off x="3923928" y="2276872"/>
              <a:ext cx="158417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b="1"/>
                <a:t>Шлюз</a:t>
              </a:r>
              <a:endParaRPr lang="en-US" altLang="ru-RU" b="1"/>
            </a:p>
            <a:p>
              <a:pPr eaLnBrk="1" hangingPunct="1"/>
              <a:r>
                <a:rPr lang="en-US" altLang="ru-RU" b="1"/>
                <a:t>SIP 2.0 – Z39.50</a:t>
              </a:r>
              <a:endParaRPr lang="ru-RU" altLang="ru-RU" b="1"/>
            </a:p>
          </p:txBody>
        </p:sp>
      </p:grpSp>
      <p:sp>
        <p:nvSpPr>
          <p:cNvPr id="38918" name="Двойная стрелка влево/вправо 24"/>
          <p:cNvSpPr>
            <a:spLocks noChangeArrowheads="1"/>
          </p:cNvSpPr>
          <p:nvPr/>
        </p:nvSpPr>
        <p:spPr bwMode="auto">
          <a:xfrm>
            <a:off x="4932363" y="3141663"/>
            <a:ext cx="1223962" cy="503237"/>
          </a:xfrm>
          <a:prstGeom prst="leftRightArrow">
            <a:avLst>
              <a:gd name="adj1" fmla="val 50000"/>
              <a:gd name="adj2" fmla="val 50096"/>
            </a:avLst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" name="Двойная стрелка влево/вправо 25"/>
          <p:cNvSpPr/>
          <p:nvPr/>
        </p:nvSpPr>
        <p:spPr bwMode="auto">
          <a:xfrm>
            <a:off x="2124075" y="3141663"/>
            <a:ext cx="1152525" cy="503237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20" name="TextBox 26"/>
          <p:cNvSpPr txBox="1">
            <a:spLocks noChangeArrowheads="1"/>
          </p:cNvSpPr>
          <p:nvPr/>
        </p:nvSpPr>
        <p:spPr bwMode="auto">
          <a:xfrm>
            <a:off x="2411413" y="2708275"/>
            <a:ext cx="86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latin typeface="Courier New" pitchFamily="49" charset="0"/>
                <a:cs typeface="Courier New" pitchFamily="49" charset="0"/>
              </a:rPr>
              <a:t>SIP</a:t>
            </a:r>
            <a:endParaRPr lang="ru-RU" altLang="ru-RU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21" name="TextBox 27"/>
          <p:cNvSpPr txBox="1">
            <a:spLocks noChangeArrowheads="1"/>
          </p:cNvSpPr>
          <p:nvPr/>
        </p:nvSpPr>
        <p:spPr bwMode="auto">
          <a:xfrm>
            <a:off x="4932363" y="270827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>
                <a:latin typeface="Courier New" pitchFamily="49" charset="0"/>
                <a:cs typeface="Courier New" pitchFamily="49" charset="0"/>
              </a:rPr>
              <a:t>Z39.50</a:t>
            </a:r>
            <a:endParaRPr lang="ru-RU" alt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620000" cy="609600"/>
          </a:xfrm>
        </p:spPr>
        <p:txBody>
          <a:bodyPr/>
          <a:lstStyle/>
          <a:p>
            <a:pPr>
              <a:buClr>
                <a:srgbClr val="94006D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u-RU" sz="3600" b="1" smtClean="0">
                <a:solidFill>
                  <a:srgbClr val="333399"/>
                </a:solidFill>
              </a:rPr>
              <a:t>SIP </a:t>
            </a:r>
            <a:r>
              <a:rPr lang="ru-RU" altLang="ru-RU" sz="3600" b="1" smtClean="0">
                <a:solidFill>
                  <a:srgbClr val="333399"/>
                </a:solidFill>
              </a:rPr>
              <a:t>и РУСЛАН: что сделано</a:t>
            </a:r>
            <a:endParaRPr lang="en-GB" altLang="ru-RU" sz="3600" b="1" smtClean="0">
              <a:solidFill>
                <a:srgbClr val="333399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1341438"/>
            <a:ext cx="84963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Выдача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Возврат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Информация об экземпляре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Информация о читателе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Информация о статусе читателя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Информация о статусе системы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Авторизация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Продление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620000" cy="609600"/>
          </a:xfrm>
        </p:spPr>
        <p:txBody>
          <a:bodyPr/>
          <a:lstStyle/>
          <a:p>
            <a:pPr>
              <a:buClr>
                <a:srgbClr val="94006D"/>
              </a:buClr>
              <a:buFont typeface="Arial Black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altLang="ru-RU" sz="3600" b="1" smtClean="0">
                <a:solidFill>
                  <a:srgbClr val="333399"/>
                </a:solidFill>
              </a:rPr>
              <a:t>Будущее: </a:t>
            </a:r>
            <a:r>
              <a:rPr lang="en-US" altLang="ru-RU" sz="3600" b="1" smtClean="0">
                <a:solidFill>
                  <a:srgbClr val="333399"/>
                </a:solidFill>
              </a:rPr>
              <a:t>NCIP</a:t>
            </a:r>
            <a:r>
              <a:rPr lang="ru-RU" altLang="ru-RU" sz="3600" b="1" smtClean="0">
                <a:solidFill>
                  <a:srgbClr val="333399"/>
                </a:solidFill>
              </a:rPr>
              <a:t>?</a:t>
            </a:r>
            <a:endParaRPr lang="en-GB" altLang="ru-RU" sz="3600" b="1" smtClean="0">
              <a:solidFill>
                <a:srgbClr val="333399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84963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Непосредственная выдача в пределах консорциума (</a:t>
            </a:r>
            <a:r>
              <a:rPr lang="en-US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DCB</a:t>
            </a:r>
            <a:r>
              <a:rPr lang="ru-RU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Книговыдача – МБА</a:t>
            </a:r>
            <a:r>
              <a:rPr lang="en-US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(C-ILL)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 </a:t>
            </a:r>
            <a:r>
              <a:rPr lang="ru-RU" sz="3200" dirty="0">
                <a:solidFill>
                  <a:srgbClr val="333399"/>
                </a:solidFill>
                <a:latin typeface="+mn-lt"/>
                <a:sym typeface="Wingdings" pitchFamily="2" charset="2"/>
              </a:rPr>
              <a:t>Самообслуживание</a:t>
            </a:r>
            <a:endParaRPr lang="en-US" sz="3200" dirty="0">
              <a:solidFill>
                <a:srgbClr val="333399"/>
              </a:solidFill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640763" cy="5064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Библиотечная статистика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35938" cy="49688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автоматический сбор статистики</a:t>
            </a:r>
          </a:p>
          <a:p>
            <a:pPr lvl="2" eaLnBrk="1" hangingPunct="1">
              <a:buFont typeface="Arial" charset="0"/>
              <a:buChar char="-"/>
            </a:pPr>
            <a:r>
              <a:rPr lang="ru-RU" altLang="ru-RU" smtClean="0">
                <a:solidFill>
                  <a:srgbClr val="333399"/>
                </a:solidFill>
              </a:rPr>
              <a:t>настраиваемый интервал для обновления данных статистики (например, ежедневно)</a:t>
            </a:r>
            <a:endParaRPr lang="en-US" altLang="ru-RU" smtClean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клиент-серверная архитектура</a:t>
            </a:r>
          </a:p>
          <a:p>
            <a:pPr lvl="2" eaLnBrk="1" hangingPunct="1">
              <a:buFont typeface="Arial" charset="0"/>
              <a:buChar char="-"/>
            </a:pPr>
            <a:r>
              <a:rPr lang="ru-RU" altLang="ru-RU" smtClean="0">
                <a:solidFill>
                  <a:srgbClr val="333399"/>
                </a:solidFill>
              </a:rPr>
              <a:t>любое количество удалённых клиентов</a:t>
            </a:r>
          </a:p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технология мультиизмерений </a:t>
            </a:r>
          </a:p>
          <a:p>
            <a:pPr lvl="2" eaLnBrk="1" hangingPunct="1">
              <a:buFont typeface="Arial" charset="0"/>
              <a:buChar char="-"/>
            </a:pPr>
            <a:r>
              <a:rPr lang="ru-RU" altLang="ru-RU" smtClean="0">
                <a:solidFill>
                  <a:srgbClr val="333399"/>
                </a:solidFill>
              </a:rPr>
              <a:t>отображение до 6-ти различных параметров в одном отчёте</a:t>
            </a:r>
          </a:p>
          <a:p>
            <a:pPr eaLnBrk="1" hangingPunct="1"/>
            <a:r>
              <a:rPr lang="ru-RU" altLang="ru-RU" smtClean="0">
                <a:solidFill>
                  <a:srgbClr val="333399"/>
                </a:solidFill>
              </a:rPr>
              <a:t>несколько временных измерений</a:t>
            </a:r>
          </a:p>
          <a:p>
            <a:pPr lvl="2" eaLnBrk="1" hangingPunct="1">
              <a:buFont typeface="Arial" charset="0"/>
              <a:buChar char="-"/>
            </a:pPr>
            <a:r>
              <a:rPr lang="ru-RU" altLang="ru-RU" smtClean="0">
                <a:solidFill>
                  <a:srgbClr val="333399"/>
                </a:solidFill>
              </a:rPr>
              <a:t>отчёты за любой временной интервал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6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57626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Виды отчётов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319588" cy="4465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333399"/>
                </a:solidFill>
              </a:rPr>
              <a:t>за конкретный временной интервал (от года до пяти минут!)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333399"/>
                </a:solidFill>
              </a:rPr>
              <a:t>по отделам библиотеки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333399"/>
                </a:solidFill>
              </a:rPr>
              <a:t>по сотрудникам библиотеки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333399"/>
                </a:solidFill>
              </a:rPr>
              <a:t>по типу литературы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333399"/>
                </a:solidFill>
              </a:rPr>
              <a:t>по контингенту читателей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333399"/>
                </a:solidFill>
              </a:rPr>
              <a:t>по показателям (выдача, возврат и продление!)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43942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800"/>
              <a:t>А также любые комбинации </a:t>
            </a:r>
            <a:r>
              <a:rPr lang="ru-RU" altLang="ru-RU" sz="2800" b="1"/>
              <a:t>этих отчётов</a:t>
            </a:r>
            <a:r>
              <a:rPr lang="ru-RU" altLang="ru-RU" sz="2800"/>
              <a:t> в одном!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312150" cy="57626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333399"/>
                </a:solidFill>
              </a:rPr>
              <a:t>Примеры отчётов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3995738" cy="3887787"/>
          </a:xfrm>
        </p:spPr>
        <p:txBody>
          <a:bodyPr/>
          <a:lstStyle/>
          <a:p>
            <a:pPr indent="0" eaLnBrk="1" hangingPunct="1">
              <a:buSzPct val="100000"/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 поставляется набор готовых отчётов</a:t>
            </a:r>
          </a:p>
          <a:p>
            <a:pPr indent="0" eaLnBrk="1" hangingPunct="1">
              <a:buSzPct val="100000"/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 создание новых отчетов  самостоятельно</a:t>
            </a:r>
          </a:p>
          <a:p>
            <a:pPr indent="0" eaLnBrk="1" hangingPunct="1">
              <a:buSzPct val="100000"/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333399"/>
                </a:solidFill>
              </a:rPr>
              <a:t> подготовка отчетов по запросу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333399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557338"/>
            <a:ext cx="4745037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38810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384550"/>
            <a:ext cx="4943475" cy="3040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60400"/>
            <a:ext cx="6913563" cy="6197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81000"/>
            <a:ext cx="7696200" cy="647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1133</Words>
  <Application>Microsoft Office PowerPoint</Application>
  <PresentationFormat>Экран (4:3)</PresentationFormat>
  <Paragraphs>194</Paragraphs>
  <Slides>38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Wingdings</vt:lpstr>
      <vt:lpstr>Arial Black</vt:lpstr>
      <vt:lpstr>Times New Roman</vt:lpstr>
      <vt:lpstr>DejaVu Sans</vt:lpstr>
      <vt:lpstr>Wingdings 2</vt:lpstr>
      <vt:lpstr>Courier New</vt:lpstr>
      <vt:lpstr>Pixel</vt:lpstr>
      <vt:lpstr>Новые возможности АБИС РУСЛАН для читателей, библиотек и консорциумов</vt:lpstr>
      <vt:lpstr>Автоматизация полного «пути книги»</vt:lpstr>
      <vt:lpstr>Состав системы</vt:lpstr>
      <vt:lpstr>Библиотечная статистика</vt:lpstr>
      <vt:lpstr>Виды отчётов</vt:lpstr>
      <vt:lpstr>Примеры отчётов</vt:lpstr>
      <vt:lpstr>Презентация PowerPoint</vt:lpstr>
      <vt:lpstr>Презентация PowerPoint</vt:lpstr>
      <vt:lpstr>Презентация PowerPoint</vt:lpstr>
      <vt:lpstr>Стимулы к развитию</vt:lpstr>
      <vt:lpstr>Развитие: эволюция vs революция</vt:lpstr>
      <vt:lpstr>Реинжиниринг сегодня</vt:lpstr>
      <vt:lpstr>Что такое ЭБС?</vt:lpstr>
      <vt:lpstr>Решения от «ОБС»: эволюция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RBooks</vt:lpstr>
      <vt:lpstr>RBooks</vt:lpstr>
      <vt:lpstr>Обработка персональных данных в АБИС «Руслан»</vt:lpstr>
      <vt:lpstr>Возможные варианты модернизации в соответствии с требованиями 152-ФЗ</vt:lpstr>
      <vt:lpstr>АРМ персональных данных «Руслан»</vt:lpstr>
      <vt:lpstr>Технология единого входа (SSO)</vt:lpstr>
      <vt:lpstr>The Architecture of Shibboleth</vt:lpstr>
      <vt:lpstr>Библиопортал</vt:lpstr>
      <vt:lpstr>Библиопортал</vt:lpstr>
      <vt:lpstr>Библиопортал</vt:lpstr>
      <vt:lpstr>Библиопортал</vt:lpstr>
      <vt:lpstr>Презентация PowerPoint</vt:lpstr>
      <vt:lpstr>Процессы книговыдачи</vt:lpstr>
      <vt:lpstr>Процессы книговыдачи</vt:lpstr>
      <vt:lpstr>SIP и РУСЛАН</vt:lpstr>
      <vt:lpstr>SIP и РУСЛАН: что сделано</vt:lpstr>
      <vt:lpstr>Будущее: NCIP?</vt:lpstr>
    </vt:vector>
  </TitlesOfParts>
  <Company>olsc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управления библиотекой при открытом доступе к образовательным информационным ресурсам в распределенной библиотечной сети вузов</dc:title>
  <dc:creator>natalia</dc:creator>
  <cp:lastModifiedBy>MESHKOVA</cp:lastModifiedBy>
  <cp:revision>102</cp:revision>
  <dcterms:created xsi:type="dcterms:W3CDTF">2004-06-03T11:49:17Z</dcterms:created>
  <dcterms:modified xsi:type="dcterms:W3CDTF">2013-10-10T09:30:03Z</dcterms:modified>
</cp:coreProperties>
</file>