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9" r:id="rId3"/>
    <p:sldId id="257" r:id="rId4"/>
    <p:sldId id="258" r:id="rId5"/>
    <p:sldId id="263" r:id="rId6"/>
    <p:sldId id="268" r:id="rId7"/>
    <p:sldId id="267" r:id="rId8"/>
    <p:sldId id="266" r:id="rId9"/>
    <p:sldId id="269" r:id="rId10"/>
    <p:sldId id="261" r:id="rId11"/>
    <p:sldId id="270" r:id="rId12"/>
    <p:sldId id="271" r:id="rId13"/>
    <p:sldId id="272" r:id="rId14"/>
    <p:sldId id="292" r:id="rId15"/>
    <p:sldId id="273" r:id="rId16"/>
    <p:sldId id="274" r:id="rId17"/>
    <p:sldId id="276" r:id="rId18"/>
    <p:sldId id="277" r:id="rId19"/>
    <p:sldId id="278" r:id="rId20"/>
    <p:sldId id="283" r:id="rId21"/>
    <p:sldId id="279" r:id="rId22"/>
    <p:sldId id="284" r:id="rId23"/>
    <p:sldId id="287" r:id="rId24"/>
    <p:sldId id="285" r:id="rId25"/>
    <p:sldId id="286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32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BC5CC1-917A-4025-B9DF-116A198A4F75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0EE4D7-020F-4954-AA34-3A6BDA818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5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7C83-4CF8-4132-955C-F028E9629BB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7C74-A4C3-47BA-A185-A7B786C5A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5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2381-D4CE-427E-99CE-EA413348F0B6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7146-70F0-4713-9DC1-49022F8CA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4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DEF9-8528-46F9-9FC0-00723D18A64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19A6-469F-4FFD-BF1E-4AFFCA4F1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1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C65A06-D402-4F90-BF4B-C396E5AEB72A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84A819-F4F3-4FAC-BB7C-74C70FACA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7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B15E-8F96-4F23-A38E-3E96CA823D55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CD16-3000-4291-95DA-415A2FF47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FEBC-F87F-4659-989C-F8BFE3B7657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146B-87ED-467E-A41E-B86557CDC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7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BCEA-973A-472B-B5F2-051E25AE001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4646-2266-48E0-B43E-8377DE74E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F98F15-6C21-48B6-950D-80C7F8D880D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738C31-1678-46D6-B1A1-5D3EF848F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3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781F-828E-4889-BFC4-415BFB19AD89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1971-49AB-42A5-83C5-34DF605D6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B11506-2CA1-4144-BD69-63CD302BA65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6AB8F9-B40E-4C15-B34A-FB090E440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80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B28966-A892-4BB4-9E0C-8BD32A87F5C6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FEACC5-D004-4333-895F-6C7C6277D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2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D9A53-EF9D-4DD7-B674-D9FC36FCD32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275C1-C82C-4B6C-A3C1-5012FE8B4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9" r:id="rId4"/>
    <p:sldLayoutId id="2147483720" r:id="rId5"/>
    <p:sldLayoutId id="2147483727" r:id="rId6"/>
    <p:sldLayoutId id="2147483721" r:id="rId7"/>
    <p:sldLayoutId id="2147483728" r:id="rId8"/>
    <p:sldLayoutId id="2147483729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1484313"/>
            <a:ext cx="6985000" cy="32400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Новые технологии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 работе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отдела обслуживания учебной литературой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4868863"/>
            <a:ext cx="6172200" cy="1371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3"/>
                </a:solidFill>
              </a:rPr>
              <a:t>Беляева Лариса Львовна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3"/>
                </a:solidFill>
              </a:rPr>
              <a:t>Электронный формуляр пользователя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13" y="836613"/>
            <a:ext cx="7632700" cy="5184775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3132138" y="1557338"/>
            <a:ext cx="2735262" cy="1150937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7030A0"/>
                </a:solidFill>
              </a:rPr>
              <a:t>Штрих-кодирование документа в эл. формуляре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08175" y="1268413"/>
            <a:ext cx="18288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/>
                </a:solidFill>
              </a:rPr>
              <a:t>Запрос на поиск документа по описанию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18435" name="Объект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142" r="-407" b="4770"/>
          <a:stretch>
            <a:fillRect/>
          </a:stretch>
        </p:blipFill>
        <p:spPr>
          <a:xfrm>
            <a:off x="495300" y="1806575"/>
            <a:ext cx="7467600" cy="430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>
          <a:xfrm>
            <a:off x="611188" y="404813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59" name="Picture 2" descr="F:\для меня\IMG_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7777163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169988" y="1412875"/>
            <a:ext cx="2592387" cy="31686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779838" y="1274763"/>
            <a:ext cx="0" cy="31686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851275" y="1412875"/>
            <a:ext cx="2008188" cy="3024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025900" y="739775"/>
            <a:ext cx="34258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Три точки обслуживания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700" b="1" cap="none" smtClean="0">
                <a:solidFill>
                  <a:srgbClr val="B32C16"/>
                </a:solidFill>
              </a:rPr>
              <a:t>ЧИТАТЕЛЬСКИЙ БИЛЕТ –</a:t>
            </a:r>
            <a:br>
              <a:rPr lang="ru-RU" altLang="ru-RU" sz="2700" b="1" cap="none" smtClean="0">
                <a:solidFill>
                  <a:srgbClr val="B32C16"/>
                </a:solidFill>
              </a:rPr>
            </a:br>
            <a:r>
              <a:rPr lang="ru-RU" altLang="ru-RU" sz="2700" b="1" cap="none" smtClean="0">
                <a:solidFill>
                  <a:srgbClr val="B32C16"/>
                </a:solidFill>
              </a:rPr>
              <a:t>                    </a:t>
            </a:r>
            <a:r>
              <a:rPr lang="en-US" altLang="ru-RU" sz="2700" b="1" cap="none" smtClean="0">
                <a:solidFill>
                  <a:srgbClr val="B32C16"/>
                </a:solidFill>
              </a:rPr>
              <a:t>      </a:t>
            </a:r>
            <a:r>
              <a:rPr lang="ru-RU" altLang="ru-RU" sz="2700" b="1" cap="none" smtClean="0">
                <a:solidFill>
                  <a:srgbClr val="B32C16"/>
                </a:solidFill>
              </a:rPr>
              <a:t>ЭЛЕКТРОННЫЙ</a:t>
            </a:r>
            <a:r>
              <a:rPr lang="en-US" altLang="ru-RU" sz="2700" b="1" cap="none" smtClean="0">
                <a:solidFill>
                  <a:srgbClr val="B32C16"/>
                </a:solidFill>
              </a:rPr>
              <a:t>  </a:t>
            </a:r>
            <a:r>
              <a:rPr lang="ru-RU" altLang="ru-RU" sz="2700" b="1" cap="none" smtClean="0">
                <a:solidFill>
                  <a:srgbClr val="B32C16"/>
                </a:solidFill>
              </a:rPr>
              <a:t>ПРОПУСК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>
          <a:xfrm>
            <a:off x="539750" y="1628775"/>
            <a:ext cx="5976938" cy="467995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4" name="Picture 2" descr="F:\для меня\2013-04-02 001\IMG_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59769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924300" y="3860800"/>
            <a:ext cx="2951163" cy="1584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ьная выноска 5"/>
          <p:cNvSpPr/>
          <p:nvPr/>
        </p:nvSpPr>
        <p:spPr>
          <a:xfrm>
            <a:off x="6156325" y="2636838"/>
            <a:ext cx="2592388" cy="12239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идентификатор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</a:rPr>
              <a:t>ПРЕЗЕНТАЦИЯ ДЛЯ ПЕРВОКУРСНИКОВ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8" name="Picture 2" descr="F:\2013-09-30 001\IMG_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4882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2195513" y="836613"/>
          <a:ext cx="4500562" cy="5413375"/>
        </p:xfrm>
        <a:graphic>
          <a:graphicData uri="http://schemas.openxmlformats.org/drawingml/2006/table">
            <a:tbl>
              <a:tblPr/>
              <a:tblGrid>
                <a:gridCol w="2070100"/>
                <a:gridCol w="2430462"/>
              </a:tblGrid>
              <a:tr h="1042987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ВПО Воронежский ГАУ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Научная библиотека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Анкета читателя-студента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Абонемент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______________________________________________________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Штрих-код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Имя, отчество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*Регистрация по месту жительства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паспорту)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*Адрес воронежский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*Телефон: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домашний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мобильный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Специальность/профиль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 (дневная, заочная)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регистрации в библиотеке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Подпись читателя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0752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EC3AE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CAE9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60350"/>
            <a:ext cx="4967287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979613" y="4005263"/>
            <a:ext cx="1368425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288" y="1196975"/>
            <a:ext cx="2268537" cy="2736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Обслуживание по электронному пропуску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385050" cy="431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Мониторы для пользователей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Picture 2" descr="F:\для меня\2013-04-02 001\IMG_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76327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Формирование списка должников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3"/>
          <a:stretch>
            <a:fillRect/>
          </a:stretch>
        </p:blipFill>
        <p:spPr bwMode="auto">
          <a:xfrm>
            <a:off x="395288" y="836613"/>
            <a:ext cx="756126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763713" y="1052513"/>
            <a:ext cx="3671887" cy="1152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263" y="2205038"/>
            <a:ext cx="251936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Нажав «документ» формируется алфавитный список пользователей - должников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1009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 в АРМ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Книгообеспеченность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4401"/>
          <a:stretch>
            <a:fillRect/>
          </a:stretch>
        </p:blipFill>
        <p:spPr bwMode="auto">
          <a:xfrm>
            <a:off x="395288" y="1171575"/>
            <a:ext cx="77057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681163" y="3429000"/>
            <a:ext cx="587375" cy="4968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619250" y="5084763"/>
            <a:ext cx="649288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7658" idx="1"/>
          </p:cNvCxnSpPr>
          <p:nvPr/>
        </p:nvCxnSpPr>
        <p:spPr>
          <a:xfrm>
            <a:off x="3348038" y="5805488"/>
            <a:ext cx="863600" cy="296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323850" y="3141663"/>
            <a:ext cx="161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дисциплина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539750" y="5192713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семестр</a:t>
            </a: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11638" y="5918200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Сформировать отчет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3"/>
                </a:solidFill>
              </a:rPr>
              <a:t>Современные </a:t>
            </a:r>
            <a:r>
              <a:rPr lang="ru-RU" sz="4400" dirty="0" smtClean="0">
                <a:solidFill>
                  <a:schemeClr val="accent3"/>
                </a:solidFill>
              </a:rPr>
              <a:t>информационные</a:t>
            </a:r>
            <a:br>
              <a:rPr lang="ru-RU" sz="4400" dirty="0" smtClean="0">
                <a:solidFill>
                  <a:schemeClr val="accent3"/>
                </a:solidFill>
              </a:rPr>
            </a:br>
            <a:r>
              <a:rPr lang="ru-RU" sz="4400" dirty="0" smtClean="0">
                <a:solidFill>
                  <a:schemeClr val="accent3"/>
                </a:solidFill>
              </a:rPr>
              <a:t> технологии </a:t>
            </a:r>
            <a:r>
              <a:rPr lang="ru-RU" dirty="0" smtClean="0">
                <a:solidFill>
                  <a:schemeClr val="accent3"/>
                </a:solidFill>
              </a:rPr>
              <a:t>-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6013" y="3500438"/>
            <a:ext cx="6808787" cy="2973387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Инструмент для определения стратегии и тактики развития  библиотеки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/>
                </a:solidFill>
              </a:rPr>
              <a:t>Автоматизированный абонемент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28675" name="Picture 2" descr="F:\для меня\2013-04-02 001\IMG_0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7561263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865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Фонд студенческого читального зала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0" name="Picture 2" descr="F:\для меня\IMG_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78501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Открытый доступ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4" name="Picture 2" descr="F:\для меня\IMG_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7559675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467600" cy="574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Открытый доступ</a:t>
            </a:r>
            <a:endParaRPr lang="ru-RU" dirty="0"/>
          </a:p>
        </p:txBody>
      </p:sp>
      <p:sp>
        <p:nvSpPr>
          <p:cNvPr id="31747" name="Объект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1748" name="Picture 2" descr="F:\для меня\IMG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5612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Шкафчики для вещей пользователей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Picture 2" descr="F:\для меня\IMG_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76327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Антикражная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система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3796" name="Picture 2" descr="F:\для меня\IMG_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748823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932363" y="836613"/>
            <a:ext cx="1008062" cy="2520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339975" y="908050"/>
            <a:ext cx="2376488" cy="30972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7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АРМ Читателя в читальном зале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4820" name="Picture 2" descr="F:\для меня\IMG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75596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716463" y="2060575"/>
            <a:ext cx="1008062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46380" y="1691516"/>
            <a:ext cx="10081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WI-FI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Доступ к полнотекстовому документу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3" name="Объект 1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2"/>
          <a:stretch/>
        </p:blipFill>
        <p:spPr bwMode="auto">
          <a:xfrm>
            <a:off x="454025" y="1628775"/>
            <a:ext cx="7573963" cy="489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5508625" y="1412875"/>
            <a:ext cx="1727200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292725" y="1412875"/>
            <a:ext cx="1943100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74882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69913" y="836613"/>
            <a:ext cx="7467600" cy="85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67568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7467600" cy="28082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3"/>
                </a:solidFill>
              </a:rPr>
              <a:t>Автоматизация обслуживания на абонементе предоставляет новые возможности в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3789363"/>
            <a:ext cx="7467600" cy="26765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400" dirty="0" smtClean="0">
                <a:solidFill>
                  <a:schemeClr val="accent3"/>
                </a:solidFill>
              </a:rPr>
              <a:t>осуществлении базисных технологических инноваций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/>
                </a:solidFill>
              </a:rPr>
              <a:t>АРМ Книговыдачи позволяет: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7786688" cy="54213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7030A0"/>
                </a:solidFill>
              </a:rPr>
              <a:t>Регистрацию и перерегистрацию пользователей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7030A0"/>
                </a:solidFill>
              </a:rPr>
              <a:t>Прием/выдачу и учет выданных документов</a:t>
            </a:r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с использованием </a:t>
            </a:r>
            <a:r>
              <a:rPr lang="ru-RU" dirty="0">
                <a:solidFill>
                  <a:srgbClr val="7030A0"/>
                </a:solidFill>
              </a:rPr>
              <a:t>технологии </a:t>
            </a:r>
            <a:r>
              <a:rPr lang="ru-RU" dirty="0" smtClean="0">
                <a:solidFill>
                  <a:srgbClr val="7030A0"/>
                </a:solidFill>
              </a:rPr>
              <a:t>штрихкодирования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7030A0"/>
                </a:solidFill>
              </a:rPr>
              <a:t>Автоматически получать информацию </a:t>
            </a:r>
            <a:r>
              <a:rPr lang="ru-RU" dirty="0">
                <a:solidFill>
                  <a:srgbClr val="7030A0"/>
                </a:solidFill>
              </a:rPr>
              <a:t>о местонахождении и наличии свободных экземпляров документа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7030A0"/>
                </a:solidFill>
              </a:rPr>
              <a:t>Учитывать </a:t>
            </a:r>
            <a:r>
              <a:rPr lang="ru-RU" dirty="0">
                <a:solidFill>
                  <a:srgbClr val="7030A0"/>
                </a:solidFill>
              </a:rPr>
              <a:t>перемещения книг по </a:t>
            </a:r>
            <a:r>
              <a:rPr lang="ru-RU" dirty="0" err="1">
                <a:solidFill>
                  <a:srgbClr val="7030A0"/>
                </a:solidFill>
              </a:rPr>
              <a:t>сиглам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хранения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7030A0"/>
                </a:solidFill>
              </a:rPr>
              <a:t>Контролировать сроки </a:t>
            </a:r>
            <a:r>
              <a:rPr lang="ru-RU" dirty="0">
                <a:solidFill>
                  <a:srgbClr val="7030A0"/>
                </a:solidFill>
              </a:rPr>
              <a:t>выдачи, </a:t>
            </a:r>
            <a:r>
              <a:rPr lang="ru-RU" dirty="0" smtClean="0">
                <a:solidFill>
                  <a:srgbClr val="7030A0"/>
                </a:solidFill>
              </a:rPr>
              <a:t>производить индикацию должников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rgbClr val="7030A0"/>
                </a:solidFill>
              </a:rPr>
              <a:t>Собирать статистические данные </a:t>
            </a:r>
            <a:r>
              <a:rPr lang="ru-RU" dirty="0">
                <a:solidFill>
                  <a:srgbClr val="7030A0"/>
                </a:solidFill>
              </a:rPr>
              <a:t>о частоте заказа книг (анализ </a:t>
            </a:r>
            <a:r>
              <a:rPr lang="ru-RU" dirty="0" smtClean="0">
                <a:solidFill>
                  <a:srgbClr val="7030A0"/>
                </a:solidFill>
              </a:rPr>
              <a:t>использования </a:t>
            </a:r>
            <a:r>
              <a:rPr lang="ru-RU" dirty="0">
                <a:solidFill>
                  <a:srgbClr val="7030A0"/>
                </a:solidFill>
              </a:rPr>
              <a:t>литературы</a:t>
            </a:r>
            <a:r>
              <a:rPr lang="ru-RU" dirty="0" smtClean="0">
                <a:solidFill>
                  <a:srgbClr val="7030A0"/>
                </a:solidFill>
              </a:rPr>
              <a:t>) и др.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8147050" cy="614045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>
                <a:solidFill>
                  <a:schemeClr val="accent3"/>
                </a:solidFill>
              </a:rPr>
              <a:t>«Руслан» - </a:t>
            </a:r>
            <a:endParaRPr lang="ru-RU" sz="4000" dirty="0" smtClean="0">
              <a:solidFill>
                <a:schemeClr val="accent3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3"/>
                </a:solidFill>
              </a:rPr>
              <a:t>российская </a:t>
            </a:r>
            <a:r>
              <a:rPr lang="ru-RU" sz="4000" dirty="0">
                <a:solidFill>
                  <a:schemeClr val="accent3"/>
                </a:solidFill>
              </a:rPr>
              <a:t>библиотечная система </a:t>
            </a:r>
            <a:endParaRPr lang="ru-RU" sz="4000" dirty="0" smtClean="0">
              <a:solidFill>
                <a:schemeClr val="accent3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solidFill>
                  <a:schemeClr val="accent3"/>
                </a:solidFill>
              </a:rPr>
              <a:t>нового </a:t>
            </a:r>
            <a:r>
              <a:rPr lang="ru-RU" sz="4000" dirty="0">
                <a:solidFill>
                  <a:schemeClr val="accent3"/>
                </a:solidFill>
              </a:rPr>
              <a:t>поколения.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>
                <a:solidFill>
                  <a:schemeClr val="accent3"/>
                </a:solidFill>
              </a:rPr>
              <a:t>Система разработана с использованием самых современных </a:t>
            </a:r>
            <a:r>
              <a:rPr lang="ru-RU" sz="4000" dirty="0" smtClean="0">
                <a:solidFill>
                  <a:schemeClr val="accent3"/>
                </a:solidFill>
              </a:rPr>
              <a:t>технологий </a:t>
            </a:r>
            <a:r>
              <a:rPr lang="ru-RU" sz="4000" dirty="0">
                <a:solidFill>
                  <a:schemeClr val="accent3"/>
                </a:solidFill>
              </a:rPr>
              <a:t>построения распределенных информационных систем, открытых стандартов на протоколы взаимодействия и форматы данных.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 descr="http://obs.ruslan.ru/downloads/pl1.gi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49275"/>
            <a:ext cx="7489825" cy="573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46075"/>
            <a:ext cx="8353425" cy="779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3"/>
                </a:solidFill>
              </a:rPr>
              <a:t>Занятия по работе в АРМ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030A0"/>
                </a:solidFill>
              </a:rPr>
              <a:t>Комплектование/Каталогизация (создание записей в ЭК «Ретроввод», внесение обозначений штрих-кодов документов с учетом цены, количества, даты поступления)</a:t>
            </a:r>
          </a:p>
          <a:p>
            <a:pPr eaLnBrk="1" hangingPunct="1"/>
            <a:r>
              <a:rPr lang="ru-RU" altLang="ru-RU" smtClean="0">
                <a:solidFill>
                  <a:srgbClr val="7030A0"/>
                </a:solidFill>
              </a:rPr>
              <a:t>Книговыдачи (освоение функциональных возможностей АРМ)</a:t>
            </a:r>
          </a:p>
          <a:p>
            <a:pPr eaLnBrk="1" hangingPunct="1"/>
            <a:r>
              <a:rPr lang="ru-RU" altLang="ru-RU" smtClean="0">
                <a:solidFill>
                  <a:srgbClr val="7030A0"/>
                </a:solidFill>
              </a:rPr>
              <a:t>Читателя (поиск - составление запроса, заполнение полей поисковой формы, выполнение запроса или навигация по поисковому индексу, просмотр результатов поиска)</a:t>
            </a:r>
          </a:p>
          <a:p>
            <a:pPr eaLnBrk="1" hangingPunct="1"/>
            <a:endParaRPr lang="ru-RU" altLang="ru-RU" smtClean="0">
              <a:solidFill>
                <a:srgbClr val="7030A0"/>
              </a:solidFill>
            </a:endParaRPr>
          </a:p>
          <a:p>
            <a:pPr eaLnBrk="1" hangingPunct="1"/>
            <a:endParaRPr lang="ru-RU" altLang="ru-RU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smtClean="0">
                <a:solidFill>
                  <a:srgbClr val="B32C16"/>
                </a:solidFill>
              </a:rPr>
              <a:t>ПОДГОТОВИТЕЛЬНАЯ РАБОТА </a:t>
            </a:r>
            <a:r>
              <a:rPr lang="en-US" altLang="ru-RU" cap="none" smtClean="0">
                <a:solidFill>
                  <a:srgbClr val="B32C16"/>
                </a:solidFill>
              </a:rPr>
              <a:t>          </a:t>
            </a:r>
            <a:r>
              <a:rPr lang="ru-RU" altLang="ru-RU" cap="none" smtClean="0">
                <a:solidFill>
                  <a:srgbClr val="B32C16"/>
                </a:solidFill>
              </a:rPr>
              <a:t>(4 МЕСЯЦА)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mtClean="0"/>
              <a:t>  </a:t>
            </a:r>
            <a:endParaRPr lang="ru-RU" altLang="ru-RU" smtClean="0">
              <a:solidFill>
                <a:srgbClr val="7030A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7030A0"/>
                </a:solidFill>
              </a:rPr>
              <a:t> Создано 320 записей на документы учебного фонда в каталог «Ретроввод»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mtClean="0">
              <a:solidFill>
                <a:srgbClr val="7030A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mtClean="0">
              <a:solidFill>
                <a:srgbClr val="7030A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7030A0"/>
                </a:solidFill>
              </a:rPr>
              <a:t> Наклеены и внесены обозначения штрих-кодов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rgbClr val="7030A0"/>
                </a:solidFill>
              </a:rPr>
              <a:t> на 62.408 экз. 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333</Words>
  <Application>Microsoft Office PowerPoint</Application>
  <PresentationFormat>Экран (4:3)</PresentationFormat>
  <Paragraphs>95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Новые технологии  в работе  отдела обслуживания учебной литературой</vt:lpstr>
      <vt:lpstr>Современные информационные  технологии - </vt:lpstr>
      <vt:lpstr>Презентация PowerPoint</vt:lpstr>
      <vt:lpstr>Автоматизация обслуживания на абонементе предоставляет новые возможности в</vt:lpstr>
      <vt:lpstr>АРМ Книговыдачи позволяет:</vt:lpstr>
      <vt:lpstr>Презентация PowerPoint</vt:lpstr>
      <vt:lpstr>Презентация PowerPoint</vt:lpstr>
      <vt:lpstr>Занятия по работе в АРМ</vt:lpstr>
      <vt:lpstr>ПОДГОТОВИТЕЛЬНАЯ РАБОТА           (4 МЕСЯЦА)</vt:lpstr>
      <vt:lpstr>Электронный формуляр пользователя</vt:lpstr>
      <vt:lpstr>Запрос на поиск документа по описанию</vt:lpstr>
      <vt:lpstr>Презентация PowerPoint</vt:lpstr>
      <vt:lpstr>ЧИТАТЕЛЬСКИЙ БИЛЕТ –                           ЭЛЕКТРОННЫЙ  ПРОПУСК</vt:lpstr>
      <vt:lpstr>ПРЕЗЕНТАЦИЯ ДЛЯ ПЕРВОКУРСНИКОВ</vt:lpstr>
      <vt:lpstr>Презентация PowerPoint</vt:lpstr>
      <vt:lpstr>Презентация PowerPoint</vt:lpstr>
      <vt:lpstr>Мониторы для пользователей</vt:lpstr>
      <vt:lpstr>Формирование списка должников</vt:lpstr>
      <vt:lpstr>Работа в АРМ Книгообеспеченность</vt:lpstr>
      <vt:lpstr>Автоматизированный абонемент</vt:lpstr>
      <vt:lpstr>Фонд студенческого читального зала</vt:lpstr>
      <vt:lpstr>Открытый доступ</vt:lpstr>
      <vt:lpstr>Открытый доступ</vt:lpstr>
      <vt:lpstr>Шкафчики для вещей пользователей</vt:lpstr>
      <vt:lpstr>Антикражная система</vt:lpstr>
      <vt:lpstr>АРМ Читателя в читальном зале</vt:lpstr>
      <vt:lpstr>Доступ к полнотекстовому документу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в работе отдела обслуживания учебной литературой</dc:title>
  <dc:creator>belyall</dc:creator>
  <cp:lastModifiedBy>MESHKOVA</cp:lastModifiedBy>
  <cp:revision>34</cp:revision>
  <dcterms:created xsi:type="dcterms:W3CDTF">2013-04-02T12:15:20Z</dcterms:created>
  <dcterms:modified xsi:type="dcterms:W3CDTF">2013-10-10T09:28:09Z</dcterms:modified>
</cp:coreProperties>
</file>