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260" r:id="rId3"/>
    <p:sldId id="257" r:id="rId4"/>
    <p:sldId id="279" r:id="rId5"/>
    <p:sldId id="277" r:id="rId6"/>
    <p:sldId id="281" r:id="rId7"/>
    <p:sldId id="282" r:id="rId8"/>
    <p:sldId id="283" r:id="rId9"/>
    <p:sldId id="263" r:id="rId10"/>
    <p:sldId id="264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587876247373158E-2"/>
          <c:y val="3.018598011571447E-2"/>
          <c:w val="0.85875963487864626"/>
          <c:h val="0.8077382952116987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66292">
              <a:solidFill>
                <a:srgbClr val="009900"/>
              </a:solidFill>
            </a:ln>
          </c:spPr>
          <c:marker>
            <c:symbol val="triangle"/>
            <c:size val="2"/>
            <c:spPr>
              <a:solidFill>
                <a:srgbClr val="009900"/>
              </a:solidFill>
              <a:ln>
                <a:noFill/>
              </a:ln>
            </c:spPr>
          </c:marker>
          <c:cat>
            <c:numRef>
              <c:f>Лист1!$A$2:$A$26</c:f>
              <c:numCache>
                <c:formatCode>mmm\-yy</c:formatCode>
                <c:ptCount val="25"/>
                <c:pt idx="0">
                  <c:v>40210</c:v>
                </c:pt>
                <c:pt idx="1">
                  <c:v>40238</c:v>
                </c:pt>
                <c:pt idx="2">
                  <c:v>40269</c:v>
                </c:pt>
                <c:pt idx="3">
                  <c:v>40299</c:v>
                </c:pt>
                <c:pt idx="4">
                  <c:v>40330</c:v>
                </c:pt>
                <c:pt idx="5">
                  <c:v>40360</c:v>
                </c:pt>
                <c:pt idx="6">
                  <c:v>40391</c:v>
                </c:pt>
                <c:pt idx="7">
                  <c:v>40422</c:v>
                </c:pt>
                <c:pt idx="8">
                  <c:v>40452</c:v>
                </c:pt>
                <c:pt idx="9">
                  <c:v>40483</c:v>
                </c:pt>
                <c:pt idx="10">
                  <c:v>40513</c:v>
                </c:pt>
                <c:pt idx="11">
                  <c:v>40544</c:v>
                </c:pt>
                <c:pt idx="12">
                  <c:v>40575</c:v>
                </c:pt>
                <c:pt idx="13">
                  <c:v>40603</c:v>
                </c:pt>
                <c:pt idx="14">
                  <c:v>40634</c:v>
                </c:pt>
                <c:pt idx="15">
                  <c:v>40664</c:v>
                </c:pt>
                <c:pt idx="16">
                  <c:v>40695</c:v>
                </c:pt>
                <c:pt idx="17">
                  <c:v>40756</c:v>
                </c:pt>
                <c:pt idx="18">
                  <c:v>40787</c:v>
                </c:pt>
                <c:pt idx="19">
                  <c:v>40817</c:v>
                </c:pt>
                <c:pt idx="20">
                  <c:v>40848</c:v>
                </c:pt>
                <c:pt idx="21">
                  <c:v>40878</c:v>
                </c:pt>
                <c:pt idx="22">
                  <c:v>40909</c:v>
                </c:pt>
              </c:numCache>
            </c:num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0</c:v>
                </c:pt>
                <c:pt idx="1">
                  <c:v>1360</c:v>
                </c:pt>
                <c:pt idx="2">
                  <c:v>2000</c:v>
                </c:pt>
                <c:pt idx="3">
                  <c:v>5120</c:v>
                </c:pt>
                <c:pt idx="4">
                  <c:v>6640</c:v>
                </c:pt>
                <c:pt idx="5">
                  <c:v>7600</c:v>
                </c:pt>
                <c:pt idx="6">
                  <c:v>9240</c:v>
                </c:pt>
                <c:pt idx="7">
                  <c:v>10360</c:v>
                </c:pt>
                <c:pt idx="8">
                  <c:v>10900</c:v>
                </c:pt>
                <c:pt idx="9">
                  <c:v>11300</c:v>
                </c:pt>
                <c:pt idx="10">
                  <c:v>11500</c:v>
                </c:pt>
                <c:pt idx="11">
                  <c:v>11800</c:v>
                </c:pt>
                <c:pt idx="12">
                  <c:v>12000</c:v>
                </c:pt>
                <c:pt idx="13">
                  <c:v>12400</c:v>
                </c:pt>
                <c:pt idx="14">
                  <c:v>12700</c:v>
                </c:pt>
                <c:pt idx="15">
                  <c:v>13100</c:v>
                </c:pt>
                <c:pt idx="16">
                  <c:v>13700</c:v>
                </c:pt>
                <c:pt idx="17">
                  <c:v>14300</c:v>
                </c:pt>
                <c:pt idx="18">
                  <c:v>15600</c:v>
                </c:pt>
                <c:pt idx="19">
                  <c:v>16900</c:v>
                </c:pt>
                <c:pt idx="20">
                  <c:v>20000</c:v>
                </c:pt>
                <c:pt idx="21">
                  <c:v>23000</c:v>
                </c:pt>
                <c:pt idx="22">
                  <c:v>27000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56823">
              <a:solidFill>
                <a:srgbClr val="FF6600"/>
              </a:solidFill>
            </a:ln>
          </c:spPr>
          <c:marker>
            <c:symbol val="triangle"/>
            <c:size val="2"/>
            <c:spPr>
              <a:solidFill>
                <a:srgbClr val="FF6600"/>
              </a:solidFill>
              <a:ln>
                <a:noFill/>
              </a:ln>
            </c:spPr>
          </c:marker>
          <c:cat>
            <c:numRef>
              <c:f>Лист1!$A$2:$A$26</c:f>
              <c:numCache>
                <c:formatCode>mmm\-yy</c:formatCode>
                <c:ptCount val="25"/>
                <c:pt idx="0">
                  <c:v>40210</c:v>
                </c:pt>
                <c:pt idx="1">
                  <c:v>40238</c:v>
                </c:pt>
                <c:pt idx="2">
                  <c:v>40269</c:v>
                </c:pt>
                <c:pt idx="3">
                  <c:v>40299</c:v>
                </c:pt>
                <c:pt idx="4">
                  <c:v>40330</c:v>
                </c:pt>
                <c:pt idx="5">
                  <c:v>40360</c:v>
                </c:pt>
                <c:pt idx="6">
                  <c:v>40391</c:v>
                </c:pt>
                <c:pt idx="7">
                  <c:v>40422</c:v>
                </c:pt>
                <c:pt idx="8">
                  <c:v>40452</c:v>
                </c:pt>
                <c:pt idx="9">
                  <c:v>40483</c:v>
                </c:pt>
                <c:pt idx="10">
                  <c:v>40513</c:v>
                </c:pt>
                <c:pt idx="11">
                  <c:v>40544</c:v>
                </c:pt>
                <c:pt idx="12">
                  <c:v>40575</c:v>
                </c:pt>
                <c:pt idx="13">
                  <c:v>40603</c:v>
                </c:pt>
                <c:pt idx="14">
                  <c:v>40634</c:v>
                </c:pt>
                <c:pt idx="15">
                  <c:v>40664</c:v>
                </c:pt>
                <c:pt idx="16">
                  <c:v>40695</c:v>
                </c:pt>
                <c:pt idx="17">
                  <c:v>40756</c:v>
                </c:pt>
                <c:pt idx="18">
                  <c:v>40787</c:v>
                </c:pt>
                <c:pt idx="19">
                  <c:v>40817</c:v>
                </c:pt>
                <c:pt idx="20">
                  <c:v>40848</c:v>
                </c:pt>
                <c:pt idx="21">
                  <c:v>40878</c:v>
                </c:pt>
                <c:pt idx="22">
                  <c:v>40909</c:v>
                </c:pt>
              </c:numCache>
            </c:numRef>
          </c:cat>
          <c:val>
            <c:numRef>
              <c:f>Лист1!$C$2:$C$26</c:f>
              <c:numCache>
                <c:formatCode>General</c:formatCode>
                <c:ptCount val="25"/>
                <c:pt idx="0">
                  <c:v>0</c:v>
                </c:pt>
                <c:pt idx="1">
                  <c:v>1300</c:v>
                </c:pt>
                <c:pt idx="2">
                  <c:v>1250</c:v>
                </c:pt>
                <c:pt idx="3">
                  <c:v>5560</c:v>
                </c:pt>
                <c:pt idx="4">
                  <c:v>6640</c:v>
                </c:pt>
                <c:pt idx="5">
                  <c:v>9760</c:v>
                </c:pt>
                <c:pt idx="6">
                  <c:v>10800</c:v>
                </c:pt>
                <c:pt idx="7">
                  <c:v>15440</c:v>
                </c:pt>
                <c:pt idx="8">
                  <c:v>16100</c:v>
                </c:pt>
                <c:pt idx="9">
                  <c:v>16500</c:v>
                </c:pt>
                <c:pt idx="10">
                  <c:v>17100</c:v>
                </c:pt>
                <c:pt idx="11">
                  <c:v>18500</c:v>
                </c:pt>
                <c:pt idx="12">
                  <c:v>19300</c:v>
                </c:pt>
                <c:pt idx="13">
                  <c:v>20800</c:v>
                </c:pt>
                <c:pt idx="14">
                  <c:v>22300</c:v>
                </c:pt>
                <c:pt idx="15">
                  <c:v>24300</c:v>
                </c:pt>
                <c:pt idx="16">
                  <c:v>25600</c:v>
                </c:pt>
                <c:pt idx="17">
                  <c:v>26500</c:v>
                </c:pt>
                <c:pt idx="18">
                  <c:v>27000</c:v>
                </c:pt>
                <c:pt idx="19">
                  <c:v>28000</c:v>
                </c:pt>
                <c:pt idx="20">
                  <c:v>30000</c:v>
                </c:pt>
                <c:pt idx="21">
                  <c:v>33000</c:v>
                </c:pt>
                <c:pt idx="22">
                  <c:v>35000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624976"/>
        <c:axId val="186626936"/>
      </c:lineChart>
      <c:dateAx>
        <c:axId val="186624976"/>
        <c:scaling>
          <c:orientation val="minMax"/>
        </c:scaling>
        <c:delete val="0"/>
        <c:axPos val="b"/>
        <c:numFmt formatCode="mmm/yy" sourceLinked="0"/>
        <c:majorTickMark val="out"/>
        <c:minorTickMark val="none"/>
        <c:tickLblPos val="nextTo"/>
        <c:spPr>
          <a:ln w="12627"/>
        </c:spPr>
        <c:txPr>
          <a:bodyPr/>
          <a:lstStyle/>
          <a:p>
            <a:pPr>
              <a:defRPr baseline="0">
                <a:solidFill>
                  <a:schemeClr val="tx1"/>
                </a:solidFill>
              </a:defRPr>
            </a:pPr>
            <a:endParaRPr lang="ru-RU"/>
          </a:p>
        </c:txPr>
        <c:crossAx val="186626936"/>
        <c:crosses val="autoZero"/>
        <c:auto val="1"/>
        <c:lblOffset val="100"/>
        <c:baseTimeUnit val="months"/>
        <c:majorUnit val="1"/>
      </c:dateAx>
      <c:valAx>
        <c:axId val="186626936"/>
        <c:scaling>
          <c:orientation val="minMax"/>
          <c:max val="50000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86624976"/>
        <c:crosses val="autoZero"/>
        <c:crossBetween val="midCat"/>
        <c:majorUnit val="5000"/>
      </c:valAx>
      <c:spPr>
        <a:noFill/>
        <a:ln w="25401">
          <a:noFill/>
        </a:ln>
      </c:spPr>
    </c:plotArea>
    <c:plotVisOnly val="1"/>
    <c:dispBlanksAs val="gap"/>
    <c:showDLblsOverMax val="0"/>
  </c:chart>
  <c:txPr>
    <a:bodyPr/>
    <a:lstStyle/>
    <a:p>
      <a:pPr>
        <a:defRPr sz="1292" baseline="0">
          <a:latin typeface="+mj-lt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46EC9-8D27-4767-9CB4-7FE5E37D811B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B8047-5302-490E-94C5-5C102D0689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786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A9E647-34D7-4998-BB05-D5CB5D605974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58945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 Целью «КОНТЕКСТУМ» является объединение электронных научно-образовательных ресурсов участников проекта  и предоставление доступа к ресурсу в сети Интернет. «Руконт» является инструментом для обмена легитимным контентом между профильными вузами, отраслевыми или публичными научными библиотеками (по аналогии с традиционным книгообменом). Хотелось бы подчеркнуть, что весь ресурс, входящий в состав «</a:t>
            </a:r>
            <a:r>
              <a:rPr lang="ru-RU" dirty="0" err="1" smtClean="0"/>
              <a:t>Руконта</a:t>
            </a:r>
            <a:r>
              <a:rPr lang="ru-RU" dirty="0" smtClean="0"/>
              <a:t>», отвечает требованиям 4 части ГК РФ (т.е. даже на файлы, предоставляемые в свободном доступе, заключаются лицензионные договоры с правообладателями). В настоящий момент в «</a:t>
            </a:r>
            <a:r>
              <a:rPr lang="ru-RU" dirty="0" err="1" smtClean="0"/>
              <a:t>Руконте</a:t>
            </a:r>
            <a:r>
              <a:rPr lang="ru-RU" dirty="0" smtClean="0"/>
              <a:t>» представлено более 135 тыс. файлов. Из них 12% - в свободном доступе.</a:t>
            </a:r>
          </a:p>
          <a:p>
            <a:r>
              <a:rPr lang="ru-RU" dirty="0" smtClean="0"/>
              <a:t>Руконт - научный ресурс, являющийся продуктом совместного производства: ОАО «ЦКБ «БИБКОМ»,  ведущего коллектора библиотек, и ООО «Агентство «Книга-Сервис» - лидера на рынке распространения периодической печати.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40DBA6-A15F-430A-9356-1321B1D98A7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119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 На создание отраслевых коллекций малотиражной литературы </a:t>
            </a:r>
            <a:r>
              <a:rPr lang="ru-RU" dirty="0" err="1" smtClean="0"/>
              <a:t>сподвигло</a:t>
            </a:r>
            <a:r>
              <a:rPr lang="ru-RU" dirty="0" smtClean="0"/>
              <a:t> то, что  очень многие авторы, которые пишут в стенах  учебного заведения или НИИ не имеют возможности издать свои работы, т.к. это требует больших финансовых затрат, в связи с этим их работы чаще всего не имеют широкого распространения за пределами региона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E8826A-3726-48F8-B386-225D633AC6E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769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Хочу рассказать, как работает технология Контекстум при создании отраслевой коллекции, на примере коллекции по сельскому хозяйству. С аграрными вузами и/или авторами, пишущими по сельскохозяйственной тематике, заключается лицензионный договор. Передаваемые работы размещаются  на платформе Контекстум, с дальнейшим представлением в тематических и отраслевых коллекциях в «Национальном цифровом ресурсе Руконт».  Правообладатель получает «Личный кабинет», где можно в режиме реального времени просматривать статистику использования его произведений.  Ресурс доступен как юридическим лицам, так и физическим.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B8047-5302-490E-94C5-5C102D06894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122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В настоящий момент в «</a:t>
            </a:r>
            <a:r>
              <a:rPr lang="ru-RU" dirty="0" err="1" smtClean="0"/>
              <a:t>Руконте</a:t>
            </a:r>
            <a:r>
              <a:rPr lang="ru-RU" dirty="0" smtClean="0"/>
              <a:t>» представлено более </a:t>
            </a:r>
            <a:r>
              <a:rPr lang="ru-RU" dirty="0" smtClean="0"/>
              <a:t>145 </a:t>
            </a:r>
            <a:r>
              <a:rPr lang="ru-RU" dirty="0" smtClean="0"/>
              <a:t>тыс. файлов. Из них 12% - в свободном доступе. Все ресурсы, находящиеся в свободном доступе, доступны только зарегистрированным пользователям. Для библиотек, участников проекта – для удобства пользования данный массив доступен через «Каталог юридического лица» наравне с собственным контентом вуза или областных научных библиотек.</a:t>
            </a:r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fld id="{A87862F3-7FDC-4259-BE60-8379EE142432}" type="slidenum">
              <a:rPr lang="ru-RU" sz="1200" smtClean="0">
                <a:cs typeface="Arial" charset="0"/>
              </a:rPr>
              <a:pPr eaLnBrk="1" hangingPunct="1"/>
              <a:t>9</a:t>
            </a:fld>
            <a:endParaRPr lang="ru-RU" sz="120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617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Хотелось бы подчеркнуть, что «Руконт» – это продукт совместного производства: консорциум «Контекстум» предоставляет платформу и технологию, а библиотеки – контент. В отличие от других </a:t>
            </a:r>
            <a:r>
              <a:rPr lang="ru-RU" dirty="0" err="1" smtClean="0"/>
              <a:t>агрегаторов</a:t>
            </a:r>
            <a:r>
              <a:rPr lang="ru-RU" dirty="0" smtClean="0"/>
              <a:t>, мы предоставляем вам полную свободу по отбору контента для создания собственных ЭБС и соответственно профильных/отраслевых коллекций  в рамках ЭБС «Национальный цифровой ресурс «Руконт». Качество контента </a:t>
            </a:r>
            <a:r>
              <a:rPr lang="ru-RU" dirty="0" err="1" smtClean="0"/>
              <a:t>завист</a:t>
            </a:r>
            <a:r>
              <a:rPr lang="ru-RU" dirty="0" smtClean="0"/>
              <a:t> полностью от вас.</a:t>
            </a:r>
            <a:r>
              <a:rPr lang="en-US" dirty="0" smtClean="0"/>
              <a:t> </a:t>
            </a:r>
            <a:r>
              <a:rPr lang="ru-RU" dirty="0" smtClean="0"/>
              <a:t>В настоящий момент на основе информационной технологии «Контекстум» создается целый ряд отраслевых коллекций, например, по физической культуре и спорту, связи и информатике, транспорту и т.д. </a:t>
            </a: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fld id="{C0DF7C27-66FA-4935-84AB-C13456551318}" type="slidenum">
              <a:rPr lang="ru-RU" sz="1200" smtClean="0">
                <a:cs typeface="Arial" charset="0"/>
              </a:rPr>
              <a:pPr eaLnBrk="1" hangingPunct="1"/>
              <a:t>10</a:t>
            </a:fld>
            <a:endParaRPr lang="ru-RU" sz="120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469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В проекте приняло участие более 1</a:t>
            </a:r>
            <a:r>
              <a:rPr lang="en-US" dirty="0" smtClean="0"/>
              <a:t>0</a:t>
            </a:r>
            <a:r>
              <a:rPr lang="ru-RU" dirty="0" smtClean="0"/>
              <a:t>0 вузов РФ в рамках государственного контракта 2011-2.4-524-011 «Разработка </a:t>
            </a:r>
            <a:r>
              <a:rPr lang="ru-RU" dirty="0" err="1" smtClean="0"/>
              <a:t>web</a:t>
            </a:r>
            <a:r>
              <a:rPr lang="ru-RU" dirty="0" smtClean="0"/>
              <a:t>-сервиса для интеллектуального поиска, классификации и агрегации научной информации в пополняемых </a:t>
            </a:r>
            <a:r>
              <a:rPr lang="ru-RU" dirty="0" err="1" smtClean="0"/>
              <a:t>мультидисциплинарных</a:t>
            </a:r>
            <a:r>
              <a:rPr lang="ru-RU" dirty="0" smtClean="0"/>
              <a:t> коллекциях текстовых документов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fld id="{F6A4C967-9D11-4A51-B11B-A4394CE57928}" type="slidenum">
              <a:rPr lang="ru-RU" sz="1200" smtClean="0"/>
              <a:pPr eaLnBrk="1" hangingPunct="1"/>
              <a:t>11</a:t>
            </a:fld>
            <a:endParaRPr lang="ru-RU" sz="1200" smtClean="0"/>
          </a:p>
        </p:txBody>
      </p:sp>
    </p:spTree>
    <p:extLst>
      <p:ext uri="{BB962C8B-B14F-4D97-AF65-F5344CB8AC3E}">
        <p14:creationId xmlns:p14="http://schemas.microsoft.com/office/powerpoint/2010/main" val="3933243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0686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>
                <a:latin typeface="Arial" charset="0"/>
              </a:rPr>
              <a:t>Благодарим всех участников за сотрудничество и приглашаем вузы, библиотеки, издательства вступить в наш проект!</a:t>
            </a:r>
          </a:p>
        </p:txBody>
      </p:sp>
    </p:spTree>
    <p:extLst>
      <p:ext uri="{BB962C8B-B14F-4D97-AF65-F5344CB8AC3E}">
        <p14:creationId xmlns:p14="http://schemas.microsoft.com/office/powerpoint/2010/main" val="146139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64B5D-2613-4835-AAC3-00AABB747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726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007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3838" cy="45164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3438" y="1600200"/>
            <a:ext cx="4033837" cy="2181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3438" y="3933825"/>
            <a:ext cx="4033837" cy="2182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latin typeface="Arial" charset="0"/>
              </a:defRPr>
            </a:lvl1pPr>
          </a:lstStyle>
          <a:p>
            <a:pPr>
              <a:defRPr/>
            </a:pPr>
            <a:fld id="{5E89E616-517B-4684-AA1B-BBA65992D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0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png"/><Relationship Id="rId4" Type="http://schemas.openxmlformats.org/officeDocument/2006/relationships/oleObject" Target="../embeddings/Microsoft_Excel_97-2003_Worksheet2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png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55776" y="2204864"/>
            <a:ext cx="4679950" cy="7921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5000" b="1" dirty="0" err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Контекстум</a:t>
            </a:r>
            <a:endParaRPr lang="ru-RU" sz="5000" b="1" dirty="0" smtClean="0">
              <a:solidFill>
                <a:srgbClr val="3333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844824"/>
            <a:ext cx="1080120" cy="109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Текст 1"/>
          <p:cNvSpPr>
            <a:spLocks/>
          </p:cNvSpPr>
          <p:nvPr/>
        </p:nvSpPr>
        <p:spPr bwMode="auto">
          <a:xfrm>
            <a:off x="467544" y="3140968"/>
            <a:ext cx="8229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/>
          <a:lstStyle/>
          <a:p>
            <a:pPr algn="ctr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Создание отраслевых тематических коллекций в рамках электронной библиотечной системы «</a:t>
            </a:r>
            <a:r>
              <a:rPr lang="ru-RU" sz="2400" b="1" dirty="0" err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Руконт</a:t>
            </a:r>
            <a:r>
              <a:rPr lang="ru-RU" sz="24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  <a:endParaRPr lang="ru-RU" sz="2400" b="1" dirty="0">
              <a:solidFill>
                <a:srgbClr val="3333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4" name="TextBox 36"/>
          <p:cNvSpPr txBox="1">
            <a:spLocks noChangeArrowheads="1"/>
          </p:cNvSpPr>
          <p:nvPr/>
        </p:nvSpPr>
        <p:spPr bwMode="auto">
          <a:xfrm>
            <a:off x="3851920" y="4725144"/>
            <a:ext cx="1407914" cy="33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4" rIns="91427" bIns="45714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4D4D4D"/>
                </a:solidFill>
              </a:rPr>
              <a:t>Докладчик:</a:t>
            </a:r>
            <a:endParaRPr lang="ru-RU" sz="1600" b="1" dirty="0">
              <a:solidFill>
                <a:srgbClr val="4D4D4D"/>
              </a:solidFill>
            </a:endParaRPr>
          </a:p>
        </p:txBody>
      </p:sp>
      <p:sp>
        <p:nvSpPr>
          <p:cNvPr id="2055" name="TextBox 4"/>
          <p:cNvSpPr txBox="1">
            <a:spLocks noChangeArrowheads="1"/>
          </p:cNvSpPr>
          <p:nvPr/>
        </p:nvSpPr>
        <p:spPr bwMode="auto">
          <a:xfrm>
            <a:off x="2843535" y="5085184"/>
            <a:ext cx="3456657" cy="33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4" rIns="91427" bIns="45714">
            <a:spAutoFit/>
          </a:bodyPr>
          <a:lstStyle/>
          <a:p>
            <a:pPr algn="ctr"/>
            <a:r>
              <a:rPr lang="ru-RU" sz="1600" b="1" dirty="0" err="1" smtClean="0">
                <a:solidFill>
                  <a:srgbClr val="4D4D4D"/>
                </a:solidFill>
              </a:rPr>
              <a:t>Герасин</a:t>
            </a:r>
            <a:r>
              <a:rPr lang="ru-RU" sz="1600" b="1" dirty="0" smtClean="0">
                <a:solidFill>
                  <a:srgbClr val="4D4D4D"/>
                </a:solidFill>
              </a:rPr>
              <a:t> Виктор Леонидович</a:t>
            </a:r>
            <a:endParaRPr lang="ru-RU" sz="1600" b="1" dirty="0">
              <a:solidFill>
                <a:srgbClr val="4D4D4D"/>
              </a:solidFill>
            </a:endParaRPr>
          </a:p>
        </p:txBody>
      </p:sp>
      <p:sp>
        <p:nvSpPr>
          <p:cNvPr id="2056" name="TextBox 5"/>
          <p:cNvSpPr txBox="1">
            <a:spLocks noChangeArrowheads="1"/>
          </p:cNvSpPr>
          <p:nvPr/>
        </p:nvSpPr>
        <p:spPr bwMode="auto">
          <a:xfrm>
            <a:off x="1740619" y="5445224"/>
            <a:ext cx="5927725" cy="107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4" rIns="91427" bIns="45714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4D4D4D"/>
                </a:solidFill>
              </a:rPr>
              <a:t>Руководитель Дирекции закупок цифрового </a:t>
            </a:r>
            <a:r>
              <a:rPr lang="ru-RU" sz="1600" b="1" dirty="0" err="1" smtClean="0">
                <a:solidFill>
                  <a:srgbClr val="4D4D4D"/>
                </a:solidFill>
              </a:rPr>
              <a:t>контента</a:t>
            </a:r>
            <a:r>
              <a:rPr lang="ru-RU" sz="1600" b="1" dirty="0" smtClean="0">
                <a:solidFill>
                  <a:srgbClr val="4D4D4D"/>
                </a:solidFill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rgbClr val="4D4D4D"/>
                </a:solidFill>
              </a:rPr>
              <a:t>ОАО «ЦКБ «БИБКОМ»</a:t>
            </a:r>
          </a:p>
          <a:p>
            <a:pPr algn="ctr"/>
            <a:r>
              <a:rPr lang="en-US" sz="1600" b="1" dirty="0" smtClean="0">
                <a:solidFill>
                  <a:srgbClr val="4D4D4D"/>
                </a:solidFill>
              </a:rPr>
              <a:t>E-mail</a:t>
            </a:r>
            <a:r>
              <a:rPr lang="ru-RU" sz="1600" b="1" dirty="0" smtClean="0">
                <a:solidFill>
                  <a:srgbClr val="4D4D4D"/>
                </a:solidFill>
              </a:rPr>
              <a:t>: </a:t>
            </a:r>
            <a:r>
              <a:rPr lang="en-US" sz="1600" b="1" dirty="0" smtClean="0">
                <a:solidFill>
                  <a:srgbClr val="4D4D4D"/>
                </a:solidFill>
              </a:rPr>
              <a:t>gerasin@akc.ru</a:t>
            </a:r>
            <a:endParaRPr lang="ru-RU" sz="1600" b="1" dirty="0">
              <a:solidFill>
                <a:srgbClr val="4D4D4D"/>
              </a:solidFill>
            </a:endParaRPr>
          </a:p>
          <a:p>
            <a:pPr algn="ctr"/>
            <a:endParaRPr lang="ru-RU" sz="1600" b="1" dirty="0" smtClean="0">
              <a:solidFill>
                <a:srgbClr val="4D4D4D"/>
              </a:solidFill>
            </a:endParaRPr>
          </a:p>
        </p:txBody>
      </p:sp>
      <p:grpSp>
        <p:nvGrpSpPr>
          <p:cNvPr id="2" name="Прямоугольник 21"/>
          <p:cNvGrpSpPr>
            <a:grpSpLocks/>
          </p:cNvGrpSpPr>
          <p:nvPr/>
        </p:nvGrpSpPr>
        <p:grpSpPr bwMode="auto">
          <a:xfrm>
            <a:off x="179512" y="1412777"/>
            <a:ext cx="8784976" cy="360039"/>
            <a:chOff x="-4" y="798"/>
            <a:chExt cx="5768" cy="558"/>
          </a:xfrm>
        </p:grpSpPr>
        <p:pic>
          <p:nvPicPr>
            <p:cNvPr id="8198" name="Прямоугольник 21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4" y="806"/>
              <a:ext cx="5768" cy="550"/>
            </a:xfrm>
            <a:prstGeom prst="rect">
              <a:avLst/>
            </a:prstGeom>
            <a:gradFill rotWithShape="1">
              <a:gsLst>
                <a:gs pos="0">
                  <a:srgbClr val="6699FF">
                    <a:gamma/>
                    <a:shade val="66667"/>
                    <a:invGamma/>
                  </a:srgbClr>
                </a:gs>
                <a:gs pos="50000">
                  <a:srgbClr val="6699FF">
                    <a:alpha val="48000"/>
                  </a:srgbClr>
                </a:gs>
                <a:gs pos="100000">
                  <a:srgbClr val="6699FF">
                    <a:gamma/>
                    <a:shade val="66667"/>
                    <a:invGamma/>
                  </a:srgbClr>
                </a:gs>
              </a:gsLst>
              <a:lin ang="0" scaled="1"/>
            </a:gradFill>
          </p:spPr>
        </p:pic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0" y="798"/>
              <a:ext cx="5760" cy="540"/>
            </a:xfrm>
            <a:prstGeom prst="rect">
              <a:avLst/>
            </a:prstGeom>
            <a:gradFill rotWithShape="1">
              <a:gsLst>
                <a:gs pos="0">
                  <a:srgbClr val="6699FF">
                    <a:gamma/>
                    <a:shade val="66667"/>
                    <a:invGamma/>
                  </a:srgbClr>
                </a:gs>
                <a:gs pos="50000">
                  <a:srgbClr val="6699FF">
                    <a:alpha val="48000"/>
                  </a:srgbClr>
                </a:gs>
                <a:gs pos="100000">
                  <a:srgbClr val="6699FF">
                    <a:gamma/>
                    <a:shade val="66667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lIns="91427" tIns="45714" rIns="91427" bIns="45714"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50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Тематическое распределение изданий </a:t>
            </a:r>
            <a:br>
              <a:rPr lang="ru-RU" sz="3200" b="1" smtClean="0"/>
            </a:br>
            <a:r>
              <a:rPr lang="ru-RU" sz="3200" b="1" smtClean="0"/>
              <a:t>в «НЦР РУКОНТ»</a:t>
            </a:r>
          </a:p>
        </p:txBody>
      </p:sp>
      <p:graphicFrame>
        <p:nvGraphicFramePr>
          <p:cNvPr id="36867" name="Object 66"/>
          <p:cNvGraphicFramePr>
            <a:graphicFrameLocks noGrp="1"/>
          </p:cNvGraphicFramePr>
          <p:nvPr>
            <p:ph idx="1"/>
          </p:nvPr>
        </p:nvGraphicFramePr>
        <p:xfrm>
          <a:off x="323850" y="1628775"/>
          <a:ext cx="8569325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4" imgW="8571719" imgH="3170195" progId="Excel.Sheet.8">
                  <p:embed/>
                </p:oleObj>
              </mc:Choice>
              <mc:Fallback>
                <p:oleObj r:id="rId4" imgW="8571719" imgH="3170195" progId="Excel.Sheet.8">
                  <p:embed/>
                  <p:pic>
                    <p:nvPicPr>
                      <p:cNvPr id="0" name="Picture 1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628775"/>
                        <a:ext cx="8569325" cy="316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 rot="3115845">
            <a:off x="1367554" y="4166720"/>
            <a:ext cx="677108" cy="1608304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1600" dirty="0">
                <a:cs typeface="+mn-cs"/>
              </a:rPr>
              <a:t>Социально-экономические</a:t>
            </a:r>
          </a:p>
        </p:txBody>
      </p:sp>
      <p:sp>
        <p:nvSpPr>
          <p:cNvPr id="8" name="TextBox 7"/>
          <p:cNvSpPr txBox="1"/>
          <p:nvPr/>
        </p:nvSpPr>
        <p:spPr>
          <a:xfrm rot="3119838">
            <a:off x="1957342" y="4168718"/>
            <a:ext cx="430887" cy="228029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Естественные науки</a:t>
            </a:r>
          </a:p>
        </p:txBody>
      </p:sp>
      <p:sp>
        <p:nvSpPr>
          <p:cNvPr id="9" name="TextBox 8"/>
          <p:cNvSpPr txBox="1"/>
          <p:nvPr/>
        </p:nvSpPr>
        <p:spPr>
          <a:xfrm rot="3077333">
            <a:off x="3207440" y="4357341"/>
            <a:ext cx="430887" cy="1323439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1600" dirty="0">
                <a:cs typeface="+mn-cs"/>
              </a:rPr>
              <a:t>Технические</a:t>
            </a:r>
          </a:p>
        </p:txBody>
      </p:sp>
      <p:sp>
        <p:nvSpPr>
          <p:cNvPr id="11" name="TextBox 10"/>
          <p:cNvSpPr txBox="1"/>
          <p:nvPr/>
        </p:nvSpPr>
        <p:spPr>
          <a:xfrm rot="3077333">
            <a:off x="3807553" y="4156322"/>
            <a:ext cx="430887" cy="2353739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1600" dirty="0">
                <a:cs typeface="+mn-cs"/>
              </a:rPr>
              <a:t>Сельскохозяйственные</a:t>
            </a:r>
          </a:p>
        </p:txBody>
      </p:sp>
      <p:sp>
        <p:nvSpPr>
          <p:cNvPr id="12" name="TextBox 11"/>
          <p:cNvSpPr txBox="1"/>
          <p:nvPr/>
        </p:nvSpPr>
        <p:spPr>
          <a:xfrm rot="3077333">
            <a:off x="5070028" y="4292823"/>
            <a:ext cx="430887" cy="1667907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1600" dirty="0">
                <a:cs typeface="+mn-cs"/>
              </a:rPr>
              <a:t>Педагогические</a:t>
            </a:r>
          </a:p>
        </p:txBody>
      </p:sp>
      <p:sp>
        <p:nvSpPr>
          <p:cNvPr id="15" name="TextBox 14"/>
          <p:cNvSpPr txBox="1"/>
          <p:nvPr/>
        </p:nvSpPr>
        <p:spPr>
          <a:xfrm rot="2944286">
            <a:off x="6913013" y="4506142"/>
            <a:ext cx="430887" cy="1818927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1600" dirty="0">
                <a:cs typeface="+mn-cs"/>
              </a:rPr>
              <a:t>Другие отрасли</a:t>
            </a:r>
          </a:p>
        </p:txBody>
      </p:sp>
      <p:sp>
        <p:nvSpPr>
          <p:cNvPr id="16" name="TextBox 15"/>
          <p:cNvSpPr txBox="1"/>
          <p:nvPr/>
        </p:nvSpPr>
        <p:spPr>
          <a:xfrm rot="2887320">
            <a:off x="5760105" y="4352896"/>
            <a:ext cx="430887" cy="212542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1600" dirty="0">
                <a:cs typeface="+mn-cs"/>
              </a:rPr>
              <a:t>Культуры и искусства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67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1403350" y="908050"/>
            <a:ext cx="2071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algn="ctr" eaLnBrk="1" hangingPunct="1"/>
            <a:r>
              <a:rPr lang="ru-RU" sz="1400" b="1">
                <a:solidFill>
                  <a:schemeClr val="tx2"/>
                </a:solidFill>
                <a:latin typeface="Calibri" pitchFamily="34" charset="0"/>
              </a:rPr>
              <a:t>Начало опытной эксплуатации системы</a:t>
            </a:r>
          </a:p>
        </p:txBody>
      </p:sp>
      <p:graphicFrame>
        <p:nvGraphicFramePr>
          <p:cNvPr id="11" name="Диаграмма 4"/>
          <p:cNvGraphicFramePr>
            <a:graphicFrameLocks/>
          </p:cNvGraphicFramePr>
          <p:nvPr/>
        </p:nvGraphicFramePr>
        <p:xfrm>
          <a:off x="-508000" y="712788"/>
          <a:ext cx="10017125" cy="668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8388350" y="1628775"/>
            <a:ext cx="576263" cy="429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70000"/>
              </a:lnSpc>
            </a:pPr>
            <a:r>
              <a:rPr lang="en-US" sz="1300" b="1">
                <a:solidFill>
                  <a:srgbClr val="00B050"/>
                </a:solidFill>
                <a:latin typeface="Calibri" pitchFamily="34" charset="0"/>
              </a:rPr>
              <a:t>200</a:t>
            </a:r>
          </a:p>
          <a:p>
            <a:pPr>
              <a:lnSpc>
                <a:spcPct val="70000"/>
              </a:lnSpc>
            </a:pPr>
            <a:endParaRPr lang="en-US" sz="13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en-US" sz="13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00B050"/>
                </a:solidFill>
                <a:latin typeface="Calibri" pitchFamily="34" charset="0"/>
              </a:rPr>
              <a:t>180</a:t>
            </a:r>
          </a:p>
          <a:p>
            <a:pPr>
              <a:lnSpc>
                <a:spcPct val="70000"/>
              </a:lnSpc>
            </a:pPr>
            <a:endParaRPr lang="ru-RU" sz="12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ru-RU" sz="13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00B050"/>
                </a:solidFill>
                <a:latin typeface="Calibri" pitchFamily="34" charset="0"/>
              </a:rPr>
              <a:t>160</a:t>
            </a:r>
          </a:p>
          <a:p>
            <a:pPr>
              <a:lnSpc>
                <a:spcPct val="70000"/>
              </a:lnSpc>
            </a:pPr>
            <a:endParaRPr lang="ru-RU" sz="12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ru-RU" sz="13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00B050"/>
                </a:solidFill>
                <a:latin typeface="Calibri" pitchFamily="34" charset="0"/>
              </a:rPr>
              <a:t>140</a:t>
            </a:r>
          </a:p>
          <a:p>
            <a:pPr>
              <a:lnSpc>
                <a:spcPct val="70000"/>
              </a:lnSpc>
            </a:pPr>
            <a:endParaRPr lang="ru-RU" sz="10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ru-RU" sz="13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00B050"/>
                </a:solidFill>
                <a:latin typeface="Calibri" pitchFamily="34" charset="0"/>
              </a:rPr>
              <a:t>120</a:t>
            </a:r>
          </a:p>
          <a:p>
            <a:pPr>
              <a:lnSpc>
                <a:spcPct val="70000"/>
              </a:lnSpc>
            </a:pPr>
            <a:endParaRPr lang="ru-RU" sz="12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ru-RU" sz="13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00B050"/>
                </a:solidFill>
                <a:latin typeface="Calibri" pitchFamily="34" charset="0"/>
              </a:rPr>
              <a:t>100</a:t>
            </a:r>
          </a:p>
          <a:p>
            <a:pPr>
              <a:lnSpc>
                <a:spcPct val="70000"/>
              </a:lnSpc>
            </a:pPr>
            <a:endParaRPr lang="ru-RU" sz="12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ru-RU" sz="13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en-US" sz="1300" b="1">
                <a:solidFill>
                  <a:srgbClr val="00B050"/>
                </a:solidFill>
                <a:latin typeface="Calibri" pitchFamily="34" charset="0"/>
              </a:rPr>
              <a:t>80</a:t>
            </a:r>
          </a:p>
          <a:p>
            <a:pPr>
              <a:lnSpc>
                <a:spcPct val="70000"/>
              </a:lnSpc>
            </a:pPr>
            <a:endParaRPr lang="en-US" sz="10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en-US" sz="13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en-US" sz="1300" b="1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ru-RU" sz="1300" b="1">
                <a:solidFill>
                  <a:srgbClr val="00B050"/>
                </a:solidFill>
                <a:latin typeface="Calibri" pitchFamily="34" charset="0"/>
              </a:rPr>
              <a:t>0</a:t>
            </a:r>
            <a:endParaRPr lang="en-US" sz="13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en-US" sz="13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en-US" sz="13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en-US" sz="1300" b="1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ru-RU" sz="1300" b="1">
                <a:solidFill>
                  <a:srgbClr val="00B050"/>
                </a:solidFill>
                <a:latin typeface="Calibri" pitchFamily="34" charset="0"/>
              </a:rPr>
              <a:t>0</a:t>
            </a:r>
            <a:endParaRPr lang="en-US" sz="13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00B050"/>
                </a:solidFill>
                <a:latin typeface="Calibri" pitchFamily="34" charset="0"/>
              </a:rPr>
              <a:t> </a:t>
            </a:r>
            <a:endParaRPr lang="en-US" sz="13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ru-RU" sz="13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en-US" sz="1300" b="1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ru-RU" sz="1300" b="1">
                <a:solidFill>
                  <a:srgbClr val="00B050"/>
                </a:solidFill>
                <a:latin typeface="Calibri" pitchFamily="34" charset="0"/>
              </a:rPr>
              <a:t>0</a:t>
            </a:r>
          </a:p>
          <a:p>
            <a:pPr>
              <a:lnSpc>
                <a:spcPct val="70000"/>
              </a:lnSpc>
            </a:pPr>
            <a:endParaRPr lang="ru-RU" sz="11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ru-RU" sz="13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00B05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835150" y="1500188"/>
            <a:ext cx="1079500" cy="4356100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27451"/>
                  <a:invGamma/>
                  <a:alpha val="0"/>
                </a:schemeClr>
              </a:gs>
              <a:gs pos="50000">
                <a:schemeClr val="tx2">
                  <a:alpha val="37000"/>
                </a:schemeClr>
              </a:gs>
              <a:gs pos="100000">
                <a:schemeClr val="tx2">
                  <a:gamma/>
                  <a:tint val="27451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250825" y="889000"/>
            <a:ext cx="1077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algn="ctr" eaLnBrk="1" hangingPunct="1"/>
            <a:r>
              <a:rPr lang="ru-RU" sz="1400" b="1">
                <a:solidFill>
                  <a:srgbClr val="FF6600"/>
                </a:solidFill>
                <a:latin typeface="Calibri" pitchFamily="34" charset="0"/>
              </a:rPr>
              <a:t>Количество</a:t>
            </a:r>
          </a:p>
          <a:p>
            <a:pPr algn="ctr" eaLnBrk="1" hangingPunct="1"/>
            <a:r>
              <a:rPr lang="ru-RU" sz="1400" b="1">
                <a:solidFill>
                  <a:srgbClr val="FF6600"/>
                </a:solidFill>
                <a:latin typeface="Calibri" pitchFamily="34" charset="0"/>
              </a:rPr>
              <a:t>ЭПД</a:t>
            </a:r>
          </a:p>
        </p:txBody>
      </p:sp>
      <p:sp>
        <p:nvSpPr>
          <p:cNvPr id="4103" name="Text Box 18"/>
          <p:cNvSpPr txBox="1">
            <a:spLocks noChangeArrowheads="1"/>
          </p:cNvSpPr>
          <p:nvPr/>
        </p:nvSpPr>
        <p:spPr bwMode="auto">
          <a:xfrm>
            <a:off x="7535863" y="692150"/>
            <a:ext cx="1428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algn="ctr" eaLnBrk="1" hangingPunct="1"/>
            <a:r>
              <a:rPr lang="ru-RU" sz="1400" b="1">
                <a:solidFill>
                  <a:srgbClr val="009900"/>
                </a:solidFill>
                <a:latin typeface="Calibri" pitchFamily="34" charset="0"/>
              </a:rPr>
              <a:t>Количество</a:t>
            </a:r>
          </a:p>
          <a:p>
            <a:pPr algn="ctr" eaLnBrk="1" hangingPunct="1"/>
            <a:r>
              <a:rPr lang="ru-RU" sz="1400" b="1">
                <a:solidFill>
                  <a:srgbClr val="009900"/>
                </a:solidFill>
                <a:latin typeface="Calibri" pitchFamily="34" charset="0"/>
              </a:rPr>
              <a:t> полномочных</a:t>
            </a:r>
          </a:p>
          <a:p>
            <a:pPr algn="ctr" eaLnBrk="1" hangingPunct="1"/>
            <a:r>
              <a:rPr lang="ru-RU" sz="1400" b="1">
                <a:solidFill>
                  <a:srgbClr val="009900"/>
                </a:solidFill>
                <a:latin typeface="Calibri" pitchFamily="34" charset="0"/>
              </a:rPr>
              <a:t>представителей</a:t>
            </a:r>
          </a:p>
        </p:txBody>
      </p:sp>
      <p:sp>
        <p:nvSpPr>
          <p:cNvPr id="4104" name="Line 12"/>
          <p:cNvSpPr>
            <a:spLocks noChangeShapeType="1"/>
          </p:cNvSpPr>
          <p:nvPr/>
        </p:nvSpPr>
        <p:spPr bwMode="auto">
          <a:xfrm>
            <a:off x="2916238" y="1547813"/>
            <a:ext cx="0" cy="4319587"/>
          </a:xfrm>
          <a:prstGeom prst="line">
            <a:avLst/>
          </a:prstGeom>
          <a:noFill/>
          <a:ln w="9525">
            <a:solidFill>
              <a:srgbClr val="808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5" name="Rectangle 5"/>
          <p:cNvSpPr>
            <a:spLocks noGrp="1" noChangeArrowheads="1"/>
          </p:cNvSpPr>
          <p:nvPr>
            <p:ph type="title"/>
          </p:nvPr>
        </p:nvSpPr>
        <p:spPr>
          <a:xfrm>
            <a:off x="500063" y="96838"/>
            <a:ext cx="8229600" cy="633412"/>
          </a:xfrm>
          <a:noFill/>
        </p:spPr>
        <p:txBody>
          <a:bodyPr/>
          <a:lstStyle/>
          <a:p>
            <a:r>
              <a:rPr lang="ru-RU" sz="2800" b="1" smtClean="0">
                <a:solidFill>
                  <a:srgbClr val="004773"/>
                </a:solidFill>
                <a:cs typeface="Arial" charset="0"/>
              </a:rPr>
              <a:t>Развитие технологии «Контекстум»</a:t>
            </a:r>
            <a:r>
              <a:rPr lang="en-US" sz="2800" b="1" smtClean="0">
                <a:solidFill>
                  <a:srgbClr val="004773"/>
                </a:solidFill>
                <a:cs typeface="Arial" charset="0"/>
              </a:rPr>
              <a:t> </a:t>
            </a:r>
            <a:endParaRPr lang="ru-RU" sz="2800" b="1" smtClean="0">
              <a:solidFill>
                <a:srgbClr val="004773"/>
              </a:solidFill>
              <a:cs typeface="Arial" charset="0"/>
            </a:endParaRPr>
          </a:p>
        </p:txBody>
      </p:sp>
      <p:sp>
        <p:nvSpPr>
          <p:cNvPr id="4106" name="Line 12"/>
          <p:cNvSpPr>
            <a:spLocks noChangeShapeType="1"/>
          </p:cNvSpPr>
          <p:nvPr/>
        </p:nvSpPr>
        <p:spPr bwMode="auto">
          <a:xfrm>
            <a:off x="1835150" y="1547813"/>
            <a:ext cx="0" cy="4284662"/>
          </a:xfrm>
          <a:prstGeom prst="line">
            <a:avLst/>
          </a:prstGeom>
          <a:noFill/>
          <a:ln w="9525">
            <a:solidFill>
              <a:srgbClr val="80808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79388" y="1554163"/>
            <a:ext cx="792162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FF6600"/>
                </a:solidFill>
                <a:latin typeface="Calibri" pitchFamily="34" charset="0"/>
              </a:rPr>
              <a:t>150000</a:t>
            </a:r>
            <a:endParaRPr lang="en-US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en-US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en-US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FF6600"/>
                </a:solidFill>
                <a:latin typeface="Calibri" pitchFamily="34" charset="0"/>
              </a:rPr>
              <a:t>135000</a:t>
            </a:r>
          </a:p>
          <a:p>
            <a:pPr>
              <a:lnSpc>
                <a:spcPct val="70000"/>
              </a:lnSpc>
            </a:pPr>
            <a:endParaRPr lang="ru-RU" sz="12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ru-RU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FF6600"/>
                </a:solidFill>
                <a:latin typeface="Calibri" pitchFamily="34" charset="0"/>
              </a:rPr>
              <a:t>120000</a:t>
            </a:r>
          </a:p>
          <a:p>
            <a:pPr>
              <a:lnSpc>
                <a:spcPct val="70000"/>
              </a:lnSpc>
            </a:pPr>
            <a:endParaRPr lang="ru-RU" sz="12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ru-RU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FF6600"/>
                </a:solidFill>
                <a:latin typeface="Calibri" pitchFamily="34" charset="0"/>
              </a:rPr>
              <a:t>105000</a:t>
            </a:r>
          </a:p>
          <a:p>
            <a:pPr>
              <a:lnSpc>
                <a:spcPct val="70000"/>
              </a:lnSpc>
            </a:pPr>
            <a:endParaRPr lang="ru-RU" sz="10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ru-RU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FF6600"/>
                </a:solidFill>
                <a:latin typeface="Calibri" pitchFamily="34" charset="0"/>
              </a:rPr>
              <a:t>90000</a:t>
            </a:r>
          </a:p>
          <a:p>
            <a:pPr>
              <a:lnSpc>
                <a:spcPct val="70000"/>
              </a:lnSpc>
            </a:pPr>
            <a:endParaRPr lang="ru-RU" sz="12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ru-RU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FF6600"/>
                </a:solidFill>
                <a:latin typeface="Calibri" pitchFamily="34" charset="0"/>
              </a:rPr>
              <a:t>75000</a:t>
            </a:r>
          </a:p>
          <a:p>
            <a:pPr>
              <a:lnSpc>
                <a:spcPct val="70000"/>
              </a:lnSpc>
            </a:pPr>
            <a:endParaRPr lang="ru-RU" sz="12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ru-RU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FF6600"/>
                </a:solidFill>
                <a:latin typeface="Calibri" pitchFamily="34" charset="0"/>
              </a:rPr>
              <a:t>60000</a:t>
            </a:r>
            <a:endParaRPr lang="en-US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en-US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FF6600"/>
                </a:solidFill>
                <a:latin typeface="Calibri" pitchFamily="34" charset="0"/>
              </a:rPr>
              <a:t>45000</a:t>
            </a:r>
            <a:endParaRPr lang="en-US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en-US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en-US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FF6600"/>
                </a:solidFill>
                <a:latin typeface="Calibri" pitchFamily="34" charset="0"/>
              </a:rPr>
              <a:t>30000</a:t>
            </a:r>
            <a:endParaRPr lang="en-US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FF6600"/>
                </a:solidFill>
                <a:latin typeface="Calibri" pitchFamily="34" charset="0"/>
              </a:rPr>
              <a:t> </a:t>
            </a:r>
            <a:endParaRPr lang="en-US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ru-RU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FF6600"/>
                </a:solidFill>
                <a:latin typeface="Calibri" pitchFamily="34" charset="0"/>
              </a:rPr>
              <a:t>15000</a:t>
            </a:r>
          </a:p>
          <a:p>
            <a:pPr>
              <a:lnSpc>
                <a:spcPct val="70000"/>
              </a:lnSpc>
            </a:pPr>
            <a:endParaRPr lang="ru-RU" sz="11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endParaRPr lang="ru-RU" sz="1300" b="1">
              <a:solidFill>
                <a:srgbClr val="FF6600"/>
              </a:solidFill>
              <a:latin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ru-RU" sz="1300" b="1">
                <a:solidFill>
                  <a:srgbClr val="FF6600"/>
                </a:solidFill>
                <a:latin typeface="Calibri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4061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Graphic spid="11" grpId="0">
        <p:bldAsOne/>
      </p:bldGraphic>
      <p:bldP spid="4100" grpId="0"/>
      <p:bldP spid="6" grpId="0" animBg="1"/>
      <p:bldP spid="4102" grpId="0"/>
      <p:bldP spid="4103" grpId="0"/>
      <p:bldP spid="4104" grpId="0" animBg="1"/>
      <p:bldP spid="4105" grpId="0"/>
      <p:bldP spid="4106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66688"/>
            <a:ext cx="8229600" cy="1905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611188" y="-585873"/>
            <a:ext cx="7848600" cy="705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/>
              <a:t>Контекстум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3200" b="1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Создание отраслевых тематических коллекций в рамках электронной библиотечной системы «</a:t>
            </a:r>
            <a:r>
              <a:rPr lang="ru-RU" sz="2000" b="1" dirty="0" err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Руконт</a:t>
            </a:r>
            <a:r>
              <a:rPr lang="ru-RU" sz="20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 dirty="0">
              <a:solidFill>
                <a:srgbClr val="FF0000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3200" b="1" dirty="0">
              <a:solidFill>
                <a:srgbClr val="FF0000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FF0000"/>
                </a:solidFill>
              </a:rPr>
              <a:t>СПАСИБО ЗА ВНИМАНИЕ!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FF0000"/>
                </a:solidFill>
              </a:rPr>
              <a:t>Активного участия </a:t>
            </a:r>
            <a:r>
              <a:rPr lang="ru-RU" sz="2400" b="1" dirty="0" smtClean="0">
                <a:solidFill>
                  <a:srgbClr val="FF0000"/>
                </a:solidFill>
              </a:rPr>
              <a:t>в нашем проекте</a:t>
            </a:r>
            <a:r>
              <a:rPr lang="ru-RU" sz="2800" b="1" dirty="0" smtClean="0">
                <a:solidFill>
                  <a:srgbClr val="FF0000"/>
                </a:solidFill>
              </a:rPr>
              <a:t>!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endParaRPr lang="ru-RU" sz="3200" b="1" dirty="0">
              <a:solidFill>
                <a:srgbClr val="FF0000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i="1" dirty="0">
              <a:solidFill>
                <a:srgbClr val="FF0000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err="1" smtClean="0">
                <a:solidFill>
                  <a:srgbClr val="FF0000"/>
                </a:solidFill>
              </a:rPr>
              <a:t>Герасин</a:t>
            </a:r>
            <a:r>
              <a:rPr lang="ru-RU" sz="2400" b="1" dirty="0" smtClean="0">
                <a:solidFill>
                  <a:srgbClr val="FF0000"/>
                </a:solidFill>
              </a:rPr>
              <a:t> Виктор Леонидович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i="1" dirty="0">
              <a:solidFill>
                <a:srgbClr val="FF0000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dirty="0">
                <a:solidFill>
                  <a:srgbClr val="FF0000"/>
                </a:solidFill>
              </a:rPr>
              <a:t>(495) 995-95-77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i="1" dirty="0">
              <a:solidFill>
                <a:srgbClr val="FF0000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gerasin@akc.ru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http:/</a:t>
            </a:r>
            <a:r>
              <a:rPr lang="en-US" sz="2400" b="1" dirty="0" smtClean="0">
                <a:solidFill>
                  <a:srgbClr val="FF0000"/>
                </a:solidFill>
              </a:rPr>
              <a:t>www.rucont.ru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0"/>
            <a:ext cx="108012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447896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3" y="188913"/>
            <a:ext cx="8891587" cy="1069975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Национальный цифровой ресурс «Руконт»</a:t>
            </a:r>
          </a:p>
        </p:txBody>
      </p:sp>
      <p:pic>
        <p:nvPicPr>
          <p:cNvPr id="32771" name="Содержимое 3" descr="BIB KOMlogo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1268413"/>
            <a:ext cx="1944688" cy="762000"/>
          </a:xfrm>
        </p:spPr>
      </p:pic>
      <p:pic>
        <p:nvPicPr>
          <p:cNvPr id="32772" name="Рисунок 4" descr="arzi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196975"/>
            <a:ext cx="1512888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Рисунок 5" descr="АКС logo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341438"/>
            <a:ext cx="2087562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Рисунок 7" descr="contextum_logo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492375"/>
            <a:ext cx="2879725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Руконт2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5806" y="2996952"/>
            <a:ext cx="7622618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0" name="Стрелка вправо 9"/>
          <p:cNvSpPr/>
          <p:nvPr/>
        </p:nvSpPr>
        <p:spPr>
          <a:xfrm rot="8294182">
            <a:off x="5883275" y="1963738"/>
            <a:ext cx="792163" cy="57626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054972">
            <a:off x="2390775" y="1946275"/>
            <a:ext cx="792163" cy="5762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4378326" y="2020887"/>
            <a:ext cx="514350" cy="59372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4394994" y="3245644"/>
            <a:ext cx="514350" cy="59213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97913" cy="1143000"/>
          </a:xfrm>
        </p:spPr>
        <p:txBody>
          <a:bodyPr/>
          <a:lstStyle/>
          <a:p>
            <a:r>
              <a:rPr lang="ru-RU" sz="3200" b="1" smtClean="0"/>
              <a:t>Формирование тематических (отраслевых) коллекций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435975" cy="5400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994"/>
                <a:gridCol w="1666111"/>
                <a:gridCol w="2551876"/>
                <a:gridCol w="2108994"/>
              </a:tblGrid>
              <a:tr h="357665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8" marR="91448" marT="45721" marB="45721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8" marR="91448" marT="45721" marB="45721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8" marR="91448" marT="45721" marB="45721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8" marR="91448" marT="45721" marB="45721">
                    <a:noFill/>
                  </a:tcPr>
                </a:tc>
              </a:tr>
              <a:tr h="182402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8" marR="91448" marT="45721" marB="45721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8" marR="91448" marT="45721" marB="45721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8" marR="91448" marT="45721" marB="45721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8" marR="91448" marT="45721" marB="45721">
                    <a:noFill/>
                  </a:tcPr>
                </a:tc>
              </a:tr>
            </a:tbl>
          </a:graphicData>
        </a:graphic>
      </p:graphicFrame>
      <p:sp>
        <p:nvSpPr>
          <p:cNvPr id="5" name="Цилиндр 4"/>
          <p:cNvSpPr/>
          <p:nvPr/>
        </p:nvSpPr>
        <p:spPr>
          <a:xfrm>
            <a:off x="4859338" y="1484313"/>
            <a:ext cx="1657350" cy="2449512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РУКОНТ: </a:t>
            </a:r>
            <a:r>
              <a:rPr lang="ru-RU" sz="1800" dirty="0"/>
              <a:t>тематическая (отраслевая) коллекция</a:t>
            </a:r>
          </a:p>
        </p:txBody>
      </p:sp>
      <p:pic>
        <p:nvPicPr>
          <p:cNvPr id="39957" name="Picture 5" descr="C:\Users\User\AppData\Local\Microsoft\Windows\Temporary Internet Files\Content.IE5\MWCC5CZT\MP90043946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19685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8" name="Picture 6" descr="C:\Users\User\AppData\Local\Microsoft\Windows\Temporary Internet Files\Content.IE5\V0BBS7DM\MC900431637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844675"/>
            <a:ext cx="20161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9" name="Picture 7" descr="C:\Users\User\AppData\Local\Microsoft\Windows\Temporary Internet Files\Content.IE5\O7LR9QD1\MC90008938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38" y="1412875"/>
            <a:ext cx="151606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0" name="Picture 9" descr="C:\Users\User\AppData\Local\Microsoft\Windows\Temporary Internet Files\Content.IE5\6BKYT9JA\MC9003907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652963"/>
            <a:ext cx="1744663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61" name="TextBox 16"/>
          <p:cNvSpPr txBox="1">
            <a:spLocks noChangeArrowheads="1"/>
          </p:cNvSpPr>
          <p:nvPr/>
        </p:nvSpPr>
        <p:spPr bwMode="auto">
          <a:xfrm>
            <a:off x="2700338" y="4292600"/>
            <a:ext cx="2330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ru-RU" sz="2000" b="1">
                <a:cs typeface="Arial" charset="0"/>
              </a:rPr>
              <a:t>ИТ КОНТЕКСТУМ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1901825" y="2100263"/>
            <a:ext cx="977900" cy="48418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3881438" y="2100263"/>
            <a:ext cx="977900" cy="48418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21269759">
            <a:off x="3881438" y="3355975"/>
            <a:ext cx="977900" cy="4841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18998085">
            <a:off x="6731794" y="3658260"/>
            <a:ext cx="576262" cy="1008063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5400000">
            <a:off x="6877844" y="1915319"/>
            <a:ext cx="485775" cy="106521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969" name="TextBox 23"/>
          <p:cNvSpPr txBox="1">
            <a:spLocks noChangeArrowheads="1"/>
          </p:cNvSpPr>
          <p:nvPr/>
        </p:nvSpPr>
        <p:spPr bwMode="auto">
          <a:xfrm>
            <a:off x="250825" y="6488113"/>
            <a:ext cx="1628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ru-RU" sz="2000" b="1">
                <a:cs typeface="Arial" charset="0"/>
              </a:rPr>
              <a:t>ВУЗЫ, НИИ</a:t>
            </a:r>
          </a:p>
        </p:txBody>
      </p:sp>
      <p:sp>
        <p:nvSpPr>
          <p:cNvPr id="39970" name="TextBox 25"/>
          <p:cNvSpPr txBox="1">
            <a:spLocks noChangeArrowheads="1"/>
          </p:cNvSpPr>
          <p:nvPr/>
        </p:nvSpPr>
        <p:spPr bwMode="auto">
          <a:xfrm>
            <a:off x="6831013" y="2909888"/>
            <a:ext cx="2268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ru-RU" sz="2000" b="1">
                <a:cs typeface="Arial" charset="0"/>
              </a:rPr>
              <a:t>ИЗДАТЕЛЬСТВА</a:t>
            </a:r>
          </a:p>
        </p:txBody>
      </p:sp>
      <p:pic>
        <p:nvPicPr>
          <p:cNvPr id="39971" name="Picture 17" descr="C:\Users\User\AppData\Local\Microsoft\Windows\Temporary Internet Files\Content.IE5\MWCC5CZT\MC90033561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013325"/>
            <a:ext cx="17049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Стрелка вниз 32"/>
          <p:cNvSpPr/>
          <p:nvPr/>
        </p:nvSpPr>
        <p:spPr>
          <a:xfrm rot="245813">
            <a:off x="5432425" y="3937000"/>
            <a:ext cx="574675" cy="1008063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rot="5400000">
            <a:off x="3125788" y="171449"/>
            <a:ext cx="576262" cy="2890839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978" name="TextBox 34"/>
          <p:cNvSpPr txBox="1">
            <a:spLocks noChangeArrowheads="1"/>
          </p:cNvSpPr>
          <p:nvPr/>
        </p:nvSpPr>
        <p:spPr bwMode="auto">
          <a:xfrm>
            <a:off x="4859338" y="6488113"/>
            <a:ext cx="1963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ru-RU" sz="2000" b="1">
                <a:cs typeface="Arial" charset="0"/>
              </a:rPr>
              <a:t>БИБЛИОТЕКИ</a:t>
            </a:r>
          </a:p>
        </p:txBody>
      </p:sp>
      <p:sp>
        <p:nvSpPr>
          <p:cNvPr id="39979" name="TextBox 35"/>
          <p:cNvSpPr txBox="1">
            <a:spLocks noChangeArrowheads="1"/>
          </p:cNvSpPr>
          <p:nvPr/>
        </p:nvSpPr>
        <p:spPr bwMode="auto">
          <a:xfrm>
            <a:off x="7235825" y="6488113"/>
            <a:ext cx="1555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ru-RU" sz="2000" b="1">
                <a:cs typeface="Arial" charset="0"/>
              </a:rPr>
              <a:t>ЧИТАТЕЛИ</a:t>
            </a:r>
          </a:p>
        </p:txBody>
      </p:sp>
      <p:pic>
        <p:nvPicPr>
          <p:cNvPr id="39980" name="Picture 5" descr="C:\Users\User\AppData\Local\Microsoft\Windows\Temporary Internet Files\Content.IE5\MWCC5CZT\MP90043946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175"/>
            <a:ext cx="19685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81" name="Picture 5" descr="C:\Users\User\AppData\Local\Microsoft\Windows\Temporary Internet Files\Content.IE5\MWCC5CZT\MP90043946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19685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Стрелка вправо 26"/>
          <p:cNvSpPr/>
          <p:nvPr/>
        </p:nvSpPr>
        <p:spPr>
          <a:xfrm rot="19072666">
            <a:off x="1944688" y="4802188"/>
            <a:ext cx="977900" cy="48418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901825" y="3355975"/>
            <a:ext cx="977900" cy="4841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50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Отраслевые тематические коллекции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500" b="1" dirty="0" smtClean="0"/>
              <a:t>Сельское хозяйство</a:t>
            </a:r>
          </a:p>
          <a:p>
            <a:r>
              <a:rPr lang="ru-RU" sz="3500" b="1" dirty="0" smtClean="0"/>
              <a:t>Лесное хозяйство</a:t>
            </a:r>
          </a:p>
          <a:p>
            <a:r>
              <a:rPr lang="ru-RU" sz="3500" b="1" dirty="0" smtClean="0"/>
              <a:t>Строительство</a:t>
            </a:r>
          </a:p>
          <a:p>
            <a:r>
              <a:rPr lang="ru-RU" sz="3500" b="1" dirty="0" smtClean="0"/>
              <a:t>Физкультура и спорт</a:t>
            </a:r>
          </a:p>
          <a:p>
            <a:r>
              <a:rPr lang="ru-RU" sz="3500" b="1" dirty="0" smtClean="0"/>
              <a:t>Культура и искусство</a:t>
            </a:r>
          </a:p>
          <a:p>
            <a:r>
              <a:rPr lang="ru-RU" sz="3500" b="1" dirty="0" smtClean="0"/>
              <a:t>Транспорт (железнодорожный, воздушный, автомобильный, водный)</a:t>
            </a:r>
          </a:p>
          <a:p>
            <a:r>
              <a:rPr lang="ru-RU" sz="3500" b="1" dirty="0" smtClean="0"/>
              <a:t>Машиностроение</a:t>
            </a:r>
          </a:p>
          <a:p>
            <a:r>
              <a:rPr lang="ru-RU" sz="3500" b="1" dirty="0" smtClean="0"/>
              <a:t>Связь</a:t>
            </a:r>
          </a:p>
          <a:p>
            <a:r>
              <a:rPr lang="ru-RU" sz="3500" b="1" dirty="0" smtClean="0"/>
              <a:t>Энергетика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Диаграмма 3" descr="Вырезка экрана"/>
          <p:cNvPicPr>
            <a:picLocks noGrp="1" noChangeAspect="1"/>
          </p:cNvPicPr>
          <p:nvPr>
            <p:ph type="chart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280"/>
            <a:ext cx="8229600" cy="3296324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0800000" flipV="1">
            <a:off x="457200" y="1417638"/>
            <a:ext cx="8229600" cy="4819674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smtClean="0"/>
              <a:t>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2200" b="1" dirty="0" smtClean="0"/>
              <a:t>Аграрные вузы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- </a:t>
            </a:r>
            <a:r>
              <a:rPr lang="ru-RU" sz="1600" b="1" dirty="0" smtClean="0"/>
              <a:t>Бурятская </a:t>
            </a:r>
            <a:r>
              <a:rPr lang="ru-RU" sz="1600" b="1" dirty="0"/>
              <a:t>государственная сельскохозяйственная академия имени </a:t>
            </a:r>
            <a:r>
              <a:rPr lang="ru-RU" sz="1600" b="1" dirty="0" err="1" smtClean="0"/>
              <a:t>В.Р.Филиппова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- </a:t>
            </a:r>
            <a:r>
              <a:rPr lang="ru-RU" sz="1600" b="1" dirty="0" smtClean="0"/>
              <a:t>Иркутская </a:t>
            </a:r>
            <a:r>
              <a:rPr lang="ru-RU" sz="1600" b="1" dirty="0"/>
              <a:t>государственная сельскохозяйственная </a:t>
            </a:r>
            <a:r>
              <a:rPr lang="ru-RU" sz="1600" b="1" dirty="0" smtClean="0"/>
              <a:t>академия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- </a:t>
            </a:r>
            <a:r>
              <a:rPr lang="ru-RU" sz="1600" b="1" dirty="0" smtClean="0"/>
              <a:t>Красноярский </a:t>
            </a:r>
            <a:r>
              <a:rPr lang="ru-RU" sz="1600" b="1" dirty="0"/>
              <a:t>государственный аграрный </a:t>
            </a:r>
            <a:r>
              <a:rPr lang="ru-RU" sz="1600" b="1" dirty="0" smtClean="0"/>
              <a:t>университет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- </a:t>
            </a:r>
            <a:r>
              <a:rPr lang="ru-RU" sz="1600" b="1" dirty="0" smtClean="0"/>
              <a:t>Оренбургский </a:t>
            </a:r>
            <a:r>
              <a:rPr lang="ru-RU" sz="1600" b="1" dirty="0"/>
              <a:t>государственный аграрный университет 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- </a:t>
            </a:r>
            <a:r>
              <a:rPr lang="ru-RU" sz="1600" b="1" dirty="0" smtClean="0"/>
              <a:t>Орловский </a:t>
            </a:r>
            <a:r>
              <a:rPr lang="ru-RU" sz="1600" b="1" dirty="0"/>
              <a:t>государственный аграрный </a:t>
            </a:r>
            <a:r>
              <a:rPr lang="ru-RU" sz="1600" b="1" dirty="0" smtClean="0"/>
              <a:t>университет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- </a:t>
            </a:r>
            <a:r>
              <a:rPr lang="ru-RU" sz="1600" b="1" dirty="0" smtClean="0"/>
              <a:t>Пензенская </a:t>
            </a:r>
            <a:r>
              <a:rPr lang="ru-RU" sz="1600" b="1" dirty="0"/>
              <a:t>государственная сельскохозяйственная </a:t>
            </a:r>
            <a:r>
              <a:rPr lang="ru-RU" sz="1600" b="1" dirty="0" smtClean="0"/>
              <a:t>академия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- </a:t>
            </a:r>
            <a:r>
              <a:rPr lang="ru-RU" sz="1600" b="1" dirty="0" smtClean="0"/>
              <a:t>Российский </a:t>
            </a:r>
            <a:r>
              <a:rPr lang="ru-RU" sz="1600" b="1" dirty="0"/>
              <a:t>государственный аграрный университет – МСХА имени К.А. </a:t>
            </a:r>
            <a:r>
              <a:rPr lang="ru-RU" sz="1600" b="1" dirty="0" smtClean="0"/>
              <a:t>Тимирязева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- </a:t>
            </a:r>
            <a:r>
              <a:rPr lang="ru-RU" sz="1600" b="1" dirty="0" smtClean="0"/>
              <a:t>Рязанский </a:t>
            </a:r>
            <a:r>
              <a:rPr lang="ru-RU" sz="1600" b="1" dirty="0"/>
              <a:t>государственный агротехнологический университет имени </a:t>
            </a:r>
            <a:r>
              <a:rPr lang="ru-RU" sz="1600" b="1" dirty="0" err="1"/>
              <a:t>П.А.Костычева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- </a:t>
            </a:r>
            <a:r>
              <a:rPr lang="ru-RU" sz="1600" b="1" dirty="0" smtClean="0"/>
              <a:t>Санкт-Петербургский </a:t>
            </a:r>
            <a:r>
              <a:rPr lang="ru-RU" sz="1600" b="1" dirty="0"/>
              <a:t>государственный аграрный </a:t>
            </a:r>
            <a:r>
              <a:rPr lang="ru-RU" sz="1600" b="1" dirty="0" smtClean="0"/>
              <a:t>университет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- </a:t>
            </a:r>
            <a:r>
              <a:rPr lang="ru-RU" sz="1600" b="1" dirty="0" smtClean="0"/>
              <a:t>Саратовский </a:t>
            </a:r>
            <a:r>
              <a:rPr lang="ru-RU" sz="1600" b="1" dirty="0"/>
              <a:t>государственный аграрный университет имени Н.И. </a:t>
            </a:r>
            <a:r>
              <a:rPr lang="ru-RU" sz="1600" b="1" dirty="0" smtClean="0"/>
              <a:t>Вавилова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- </a:t>
            </a:r>
            <a:r>
              <a:rPr lang="ru-RU" sz="1600" b="1" dirty="0" smtClean="0"/>
              <a:t>Ставропольский </a:t>
            </a:r>
            <a:r>
              <a:rPr lang="ru-RU" sz="1600" b="1" dirty="0"/>
              <a:t>государственный аграрный </a:t>
            </a:r>
            <a:r>
              <a:rPr lang="ru-RU" sz="1600" b="1" dirty="0" smtClean="0"/>
              <a:t>университет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- </a:t>
            </a:r>
            <a:r>
              <a:rPr lang="ru-RU" sz="1600" b="1" dirty="0" smtClean="0"/>
              <a:t>Челябинская </a:t>
            </a:r>
            <a:r>
              <a:rPr lang="ru-RU" sz="1600" b="1" dirty="0"/>
              <a:t>государственная </a:t>
            </a:r>
            <a:r>
              <a:rPr lang="ru-RU" sz="1600" b="1" dirty="0" err="1"/>
              <a:t>агроинженерная</a:t>
            </a:r>
            <a:r>
              <a:rPr lang="ru-RU" sz="1600" b="1" dirty="0"/>
              <a:t> академия </a:t>
            </a:r>
          </a:p>
        </p:txBody>
      </p:sp>
    </p:spTree>
    <p:extLst>
      <p:ext uri="{BB962C8B-B14F-4D97-AF65-F5344CB8AC3E}">
        <p14:creationId xmlns:p14="http://schemas.microsoft.com/office/powerpoint/2010/main" val="300756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Издательства и НИИ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500" b="1" dirty="0" err="1" smtClean="0"/>
              <a:t>Росинформагротех</a:t>
            </a:r>
            <a:endParaRPr lang="ru-RU" sz="3500" b="1" dirty="0" smtClean="0"/>
          </a:p>
          <a:p>
            <a:r>
              <a:rPr lang="ru-RU" b="1" dirty="0" smtClean="0"/>
              <a:t>Колосс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b="1" dirty="0"/>
              <a:t>РГАУ-МСХА</a:t>
            </a:r>
          </a:p>
          <a:p>
            <a:r>
              <a:rPr lang="ru-RU" b="1" dirty="0" smtClean="0"/>
              <a:t>Издательство </a:t>
            </a:r>
            <a:r>
              <a:rPr lang="ru-RU" b="1" dirty="0" smtClean="0"/>
              <a:t>«ЮНИТИ-ДАНА</a:t>
            </a:r>
            <a:r>
              <a:rPr lang="ru-RU" b="1" dirty="0" smtClean="0"/>
              <a:t>» и др.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Тематическая коллекция по спорту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Классические вузы (участники проекта)</a:t>
            </a:r>
          </a:p>
          <a:p>
            <a:r>
              <a:rPr lang="ru-RU" b="1" dirty="0" smtClean="0"/>
              <a:t>УФУ им. Ельцина</a:t>
            </a:r>
          </a:p>
          <a:p>
            <a:r>
              <a:rPr lang="ru-RU" b="1" dirty="0" smtClean="0"/>
              <a:t>РГУФК</a:t>
            </a:r>
          </a:p>
          <a:p>
            <a:r>
              <a:rPr lang="ru-RU" b="1" dirty="0" smtClean="0"/>
              <a:t>Издательство «Советский спорт»</a:t>
            </a:r>
          </a:p>
          <a:p>
            <a:r>
              <a:rPr lang="ru-RU" b="1" dirty="0" smtClean="0"/>
              <a:t>Издательство «Дивизион»</a:t>
            </a:r>
          </a:p>
          <a:p>
            <a:r>
              <a:rPr lang="ru-RU" b="1" dirty="0" smtClean="0"/>
              <a:t>Издательство «Физическая культура»</a:t>
            </a:r>
          </a:p>
          <a:p>
            <a:r>
              <a:rPr lang="ru-RU" b="1" dirty="0" smtClean="0"/>
              <a:t>Издательство «МАБИВ»</a:t>
            </a:r>
          </a:p>
          <a:p>
            <a:r>
              <a:rPr lang="ru-RU" b="1" dirty="0" smtClean="0"/>
              <a:t>Издательство «ЮНИТИ-ДАНА</a:t>
            </a:r>
            <a:r>
              <a:rPr lang="ru-RU" b="1" dirty="0" smtClean="0"/>
              <a:t>» и др.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Для экономических и юридических вузов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Участники проекта</a:t>
            </a:r>
          </a:p>
          <a:p>
            <a:r>
              <a:rPr lang="ru-RU" b="1" dirty="0" smtClean="0"/>
              <a:t>«ЮНИТИ-ДАНА»</a:t>
            </a:r>
          </a:p>
          <a:p>
            <a:r>
              <a:rPr lang="ru-RU" b="1" dirty="0" smtClean="0"/>
              <a:t>«Статут»</a:t>
            </a:r>
            <a:endParaRPr lang="ru-RU" b="1" dirty="0" smtClean="0"/>
          </a:p>
          <a:p>
            <a:r>
              <a:rPr lang="ru-RU" b="1" dirty="0" smtClean="0"/>
              <a:t>«Финансы и статистика»</a:t>
            </a:r>
          </a:p>
          <a:p>
            <a:r>
              <a:rPr lang="ru-RU" b="1" dirty="0" smtClean="0"/>
              <a:t>«</a:t>
            </a:r>
            <a:r>
              <a:rPr lang="ru-RU" b="1" dirty="0" err="1" smtClean="0"/>
              <a:t>Креативная</a:t>
            </a:r>
            <a:r>
              <a:rPr lang="ru-RU" b="1" dirty="0" smtClean="0"/>
              <a:t> экономика»</a:t>
            </a:r>
          </a:p>
          <a:p>
            <a:r>
              <a:rPr lang="ru-RU" b="1" dirty="0" smtClean="0"/>
              <a:t>«Книжный мир»</a:t>
            </a:r>
          </a:p>
          <a:p>
            <a:r>
              <a:rPr lang="ru-RU" b="1" dirty="0" smtClean="0"/>
              <a:t>«Центр проблемного анализа и государственно-управленческого проектирования»</a:t>
            </a:r>
          </a:p>
          <a:p>
            <a:r>
              <a:rPr lang="ru-RU" b="1" dirty="0" smtClean="0"/>
              <a:t>«Дашков и К»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Распределение ресурсов в составе </a:t>
            </a:r>
            <a:br>
              <a:rPr lang="ru-RU" sz="3200" b="1" smtClean="0"/>
            </a:br>
            <a:r>
              <a:rPr lang="ru-RU" sz="3200" b="1" smtClean="0"/>
              <a:t>ЭБС «Руконт» по видам доступа</a:t>
            </a:r>
            <a:endParaRPr lang="ru-RU" sz="3200" smtClean="0"/>
          </a:p>
        </p:txBody>
      </p:sp>
      <p:graphicFrame>
        <p:nvGraphicFramePr>
          <p:cNvPr id="35843" name="Object 66"/>
          <p:cNvGraphicFramePr>
            <a:graphicFrameLocks noGrp="1"/>
          </p:cNvGraphicFramePr>
          <p:nvPr>
            <p:ph type="chart" idx="1"/>
          </p:nvPr>
        </p:nvGraphicFramePr>
        <p:xfrm>
          <a:off x="684213" y="1700213"/>
          <a:ext cx="7488237" cy="446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4" imgW="7492633" imgH="4462659" progId="Excel.Sheet.8">
                  <p:embed/>
                </p:oleObj>
              </mc:Choice>
              <mc:Fallback>
                <p:oleObj r:id="rId4" imgW="7492633" imgH="4462659" progId="Excel.Sheet.8">
                  <p:embed/>
                  <p:pic>
                    <p:nvPicPr>
                      <p:cNvPr id="0" name="Picture 1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700213"/>
                        <a:ext cx="7488237" cy="446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1"/>
          <p:cNvSpPr txBox="1"/>
          <p:nvPr/>
        </p:nvSpPr>
        <p:spPr>
          <a:xfrm>
            <a:off x="1403350" y="5157788"/>
            <a:ext cx="2089150" cy="1150937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>
              <a:defRPr/>
            </a:pPr>
            <a:r>
              <a:rPr lang="ru-RU" sz="2000" b="1" smtClean="0"/>
              <a:t>Ограниченный</a:t>
            </a:r>
          </a:p>
          <a:p>
            <a:pPr algn="r" eaLnBrk="1" hangingPunct="1">
              <a:defRPr/>
            </a:pPr>
            <a:r>
              <a:rPr lang="ru-RU" sz="2000" b="1" smtClean="0"/>
              <a:t>доступ</a:t>
            </a:r>
            <a:endParaRPr lang="ru-RU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0126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774</Words>
  <Application>Microsoft Office PowerPoint</Application>
  <PresentationFormat>Экран (4:3)</PresentationFormat>
  <Paragraphs>160</Paragraphs>
  <Slides>12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Lucida Sans Unicode</vt:lpstr>
      <vt:lpstr>Times New Roman</vt:lpstr>
      <vt:lpstr>Тема Office</vt:lpstr>
      <vt:lpstr>Microsoft Excel 97-2003 Worksheet</vt:lpstr>
      <vt:lpstr>Презентация PowerPoint</vt:lpstr>
      <vt:lpstr>Национальный цифровой ресурс «Руконт»</vt:lpstr>
      <vt:lpstr>Формирование тематических (отраслевых) коллекций</vt:lpstr>
      <vt:lpstr>Отраслевые тематические коллекции</vt:lpstr>
      <vt:lpstr>        Аграрные вузы - Бурятская государственная сельскохозяйственная академия имени В.Р.Филиппова - Иркутская государственная сельскохозяйственная академия - Красноярский государственный аграрный университет - Оренбургский государственный аграрный университет  - Орловский государственный аграрный университет - Пензенская государственная сельскохозяйственная академия - Российский государственный аграрный университет – МСХА имени К.А. Тимирязева - Рязанский государственный агротехнологический университет имени П.А.Костычева - Санкт-Петербургский государственный аграрный университет - Саратовский государственный аграрный университет имени Н.И. Вавилова - Ставропольский государственный аграрный университет - Челябинская государственная агроинженерная академия </vt:lpstr>
      <vt:lpstr>Издательства и НИИ</vt:lpstr>
      <vt:lpstr>Тематическая коллекция по спорту</vt:lpstr>
      <vt:lpstr>Для экономических и юридических вузов</vt:lpstr>
      <vt:lpstr>Распределение ресурсов в составе  ЭБС «Руконт» по видам доступа</vt:lpstr>
      <vt:lpstr>Тематическое распределение изданий  в «НЦР РУКОНТ»</vt:lpstr>
      <vt:lpstr>Развитие технологии «Контекстум»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</dc:creator>
  <cp:lastModifiedBy>Виктор</cp:lastModifiedBy>
  <cp:revision>64</cp:revision>
  <dcterms:modified xsi:type="dcterms:W3CDTF">2013-10-02T17:23:22Z</dcterms:modified>
</cp:coreProperties>
</file>