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06" r:id="rId2"/>
    <p:sldId id="311" r:id="rId3"/>
    <p:sldId id="300" r:id="rId4"/>
    <p:sldId id="321" r:id="rId5"/>
    <p:sldId id="301" r:id="rId6"/>
    <p:sldId id="299" r:id="rId7"/>
    <p:sldId id="298" r:id="rId8"/>
    <p:sldId id="297" r:id="rId9"/>
    <p:sldId id="291" r:id="rId10"/>
    <p:sldId id="292" r:id="rId11"/>
    <p:sldId id="293" r:id="rId12"/>
    <p:sldId id="302" r:id="rId13"/>
    <p:sldId id="294" r:id="rId14"/>
    <p:sldId id="295" r:id="rId15"/>
    <p:sldId id="284" r:id="rId16"/>
    <p:sldId id="285" r:id="rId17"/>
    <p:sldId id="286" r:id="rId18"/>
    <p:sldId id="288" r:id="rId19"/>
    <p:sldId id="315" r:id="rId20"/>
    <p:sldId id="316" r:id="rId21"/>
    <p:sldId id="317" r:id="rId22"/>
    <p:sldId id="319" r:id="rId23"/>
    <p:sldId id="320" r:id="rId24"/>
    <p:sldId id="333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22" r:id="rId36"/>
    <p:sldId id="264" r:id="rId37"/>
    <p:sldId id="265" r:id="rId38"/>
    <p:sldId id="267" r:id="rId39"/>
    <p:sldId id="263" r:id="rId40"/>
    <p:sldId id="309" r:id="rId41"/>
    <p:sldId id="334" r:id="rId42"/>
    <p:sldId id="335" r:id="rId43"/>
    <p:sldId id="287" r:id="rId44"/>
    <p:sldId id="310" r:id="rId45"/>
    <p:sldId id="270" r:id="rId46"/>
    <p:sldId id="272" r:id="rId47"/>
    <p:sldId id="275" r:id="rId48"/>
    <p:sldId id="296" r:id="rId49"/>
    <p:sldId id="279" r:id="rId50"/>
    <p:sldId id="274" r:id="rId51"/>
    <p:sldId id="273" r:id="rId52"/>
    <p:sldId id="312" r:id="rId53"/>
    <p:sldId id="305" r:id="rId54"/>
    <p:sldId id="304" r:id="rId55"/>
    <p:sldId id="303" r:id="rId56"/>
    <p:sldId id="314" r:id="rId57"/>
    <p:sldId id="308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D1E0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>
        <p:scale>
          <a:sx n="33" d="100"/>
          <a:sy n="33" d="100"/>
        </p:scale>
        <p:origin x="-2208" y="-7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kedrin\docs\&#1044;&#1083;&#1103;%20&#1082;&#1086;&#1085;&#1092;&#1077;&#1088;&#1077;&#1085;&#1094;&#1080;&#1080;\&#1040;&#1056;&#1041;&#1048;&#1050;&#1054;&#1053;%20-%202013\Docs\&#1050;&#1086;&#1087;&#1080;&#1103;%20edd_stat(1).xls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kedrin\docs\&#1044;&#1083;&#1103;%20&#1082;&#1086;&#1085;&#1092;&#1077;&#1088;&#1077;&#1085;&#1094;&#1080;&#1080;\&#1040;&#1056;&#1041;&#1048;&#1050;&#1054;&#1053;%20-%202013\Docs\&#1050;&#1086;&#1087;&#1080;&#1103;%20edd_stat(1).xls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kedrin\docs\&#1044;&#1083;&#1103;%20&#1082;&#1086;&#1085;&#1092;&#1077;&#1088;&#1077;&#1085;&#1094;&#1080;&#1080;\&#1040;&#1056;&#1041;&#1048;&#1050;&#1054;&#1053;%20-%202013\Docs\edd_stat.xls" TargetMode="External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kedrin\docs\&#1044;&#1083;&#1103;%20&#1082;&#1086;&#1085;&#1092;&#1077;&#1088;&#1077;&#1085;&#1094;&#1080;&#1080;\&#1040;&#1056;&#1041;&#1048;&#1050;&#1054;&#1053;%20-%202013\Docs\&#1050;&#1086;&#1087;&#1080;&#1103;%20edd_stat(1).xls" TargetMode="External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kedrin\docs\&#1044;&#1083;&#1103;%20&#1082;&#1086;&#1085;&#1092;&#1077;&#1088;&#1077;&#1085;&#1094;&#1080;&#1080;\&#1040;&#1056;&#1041;&#1048;&#1050;&#1054;&#1053;%20-%202013\Docs\&#1050;&#1086;&#1087;&#1080;&#1103;%20edd_stat(1).xls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5431498602251689E-4"/>
                  <c:y val="3.70618542384179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Библиотеки организаций
(ведомственные)</c:v>
                </c:pt>
                <c:pt idx="1">
                  <c:v>Муниципальные</c:v>
                </c:pt>
                <c:pt idx="2">
                  <c:v>Областные, краевые, республиканские</c:v>
                </c:pt>
                <c:pt idx="3">
                  <c:v>Вузовские (различной
ведомственной
подчиненности)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40</c:v>
                </c:pt>
                <c:pt idx="2">
                  <c:v>52</c:v>
                </c:pt>
                <c:pt idx="3">
                  <c:v>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647040"/>
        <c:axId val="114650496"/>
      </c:barChart>
      <c:catAx>
        <c:axId val="114647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1"/>
            </a:pPr>
            <a:endParaRPr lang="ru-RU"/>
          </a:p>
        </c:txPr>
        <c:crossAx val="114650496"/>
        <c:crosses val="autoZero"/>
        <c:auto val="1"/>
        <c:lblAlgn val="ctr"/>
        <c:lblOffset val="100"/>
        <c:noMultiLvlLbl val="0"/>
      </c:catAx>
      <c:valAx>
        <c:axId val="11465049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14647040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
участников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Свыше 120</c:v>
                </c:pt>
                <c:pt idx="1">
                  <c:v>100 – 119</c:v>
                </c:pt>
                <c:pt idx="2">
                  <c:v>80 – 99</c:v>
                </c:pt>
                <c:pt idx="3">
                  <c:v>60 – 79</c:v>
                </c:pt>
                <c:pt idx="4">
                  <c:v>40 – 59</c:v>
                </c:pt>
                <c:pt idx="5">
                  <c:v>20 – 39</c:v>
                </c:pt>
                <c:pt idx="6">
                  <c:v>До  20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36</c:v>
                </c:pt>
                <c:pt idx="1">
                  <c:v>15</c:v>
                </c:pt>
                <c:pt idx="2">
                  <c:v>16</c:v>
                </c:pt>
                <c:pt idx="3">
                  <c:v>35</c:v>
                </c:pt>
                <c:pt idx="4">
                  <c:v>58</c:v>
                </c:pt>
                <c:pt idx="5">
                  <c:v>42</c:v>
                </c:pt>
                <c:pt idx="6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819584"/>
        <c:axId val="192821120"/>
      </c:barChart>
      <c:catAx>
        <c:axId val="192819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192821120"/>
        <c:crosses val="autoZero"/>
        <c:auto val="1"/>
        <c:lblAlgn val="ctr"/>
        <c:lblOffset val="100"/>
        <c:noMultiLvlLbl val="0"/>
      </c:catAx>
      <c:valAx>
        <c:axId val="19282112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192819584"/>
        <c:crosses val="autoZero"/>
        <c:crossBetween val="between"/>
      </c:valAx>
      <c:spPr>
        <a:noFill/>
        <a:ln w="25401">
          <a:noFill/>
        </a:ln>
      </c:spPr>
    </c:plotArea>
    <c:legend>
      <c:legendPos val="r"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
участников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91 - 100%</c:v>
                </c:pt>
                <c:pt idx="1">
                  <c:v>81 - 90%</c:v>
                </c:pt>
                <c:pt idx="2">
                  <c:v>71 - 80%</c:v>
                </c:pt>
                <c:pt idx="3">
                  <c:v>61 - 70%</c:v>
                </c:pt>
                <c:pt idx="4">
                  <c:v>51 - 60%</c:v>
                </c:pt>
                <c:pt idx="5">
                  <c:v>до 50%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</c:v>
                </c:pt>
                <c:pt idx="1">
                  <c:v>54</c:v>
                </c:pt>
                <c:pt idx="2">
                  <c:v>67</c:v>
                </c:pt>
                <c:pt idx="3">
                  <c:v>23</c:v>
                </c:pt>
                <c:pt idx="4">
                  <c:v>10</c:v>
                </c:pt>
                <c:pt idx="5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861696"/>
        <c:axId val="192863232"/>
      </c:barChart>
      <c:catAx>
        <c:axId val="192861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203"/>
            </a:pPr>
            <a:endParaRPr lang="ru-RU"/>
          </a:p>
        </c:txPr>
        <c:crossAx val="192863232"/>
        <c:crosses val="autoZero"/>
        <c:auto val="1"/>
        <c:lblAlgn val="ctr"/>
        <c:lblOffset val="100"/>
        <c:noMultiLvlLbl val="0"/>
      </c:catAx>
      <c:valAx>
        <c:axId val="1928632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203"/>
            </a:pPr>
            <a:endParaRPr lang="ru-RU"/>
          </a:p>
        </c:txPr>
        <c:crossAx val="192861696"/>
        <c:crosses val="autoZero"/>
        <c:crossBetween val="between"/>
      </c:valAx>
      <c:spPr>
        <a:noFill/>
        <a:ln w="23316">
          <a:noFill/>
        </a:ln>
      </c:spPr>
    </c:plotArea>
    <c:legend>
      <c:legendPos val="r"/>
      <c:overlay val="0"/>
      <c:txPr>
        <a:bodyPr/>
        <a:lstStyle/>
        <a:p>
          <a:pPr>
            <a:defRPr sz="1836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52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/>
            </a:pPr>
            <a:r>
              <a:rPr lang="ru-RU" sz="3600"/>
              <a:t>Количество запросов</a:t>
            </a:r>
          </a:p>
        </c:rich>
      </c:tx>
      <c:layout>
        <c:manualLayout>
          <c:xMode val="edge"/>
          <c:yMode val="edge"/>
          <c:x val="0.32083398607175034"/>
          <c:y val="3.597122302158278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083357916987952"/>
          <c:y val="5.3956834532374112E-2"/>
          <c:w val="0.87083510505189254"/>
          <c:h val="0.820143884892086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Sheet1!$B$81</c:f>
              <c:strCache>
                <c:ptCount val="1"/>
                <c:pt idx="0">
                  <c:v>4895</c:v>
                </c:pt>
              </c:strCache>
            </c:strRef>
          </c:tx>
          <c:spPr>
            <a:solidFill>
              <a:srgbClr val="004586"/>
            </a:solidFill>
            <a:ln w="25400">
              <a:noFill/>
            </a:ln>
          </c:spPr>
          <c:invertIfNegative val="0"/>
          <c:cat>
            <c:numRef>
              <c:f>Sheet1!$C$80:$H$80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Sheet1!$C$81:$H$81</c:f>
              <c:numCache>
                <c:formatCode>General</c:formatCode>
                <c:ptCount val="6"/>
                <c:pt idx="0">
                  <c:v>8180</c:v>
                </c:pt>
                <c:pt idx="1">
                  <c:v>9379</c:v>
                </c:pt>
                <c:pt idx="2">
                  <c:v>13559</c:v>
                </c:pt>
                <c:pt idx="3">
                  <c:v>15536</c:v>
                </c:pt>
                <c:pt idx="4">
                  <c:v>15214</c:v>
                </c:pt>
                <c:pt idx="5">
                  <c:v>8353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3254912"/>
        <c:axId val="173268992"/>
      </c:barChart>
      <c:catAx>
        <c:axId val="173254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400"/>
            </a:pPr>
            <a:endParaRPr lang="ru-RU"/>
          </a:p>
        </c:txPr>
        <c:crossAx val="173268992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73268992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400"/>
            </a:pPr>
            <a:endParaRPr lang="ru-RU"/>
          </a:p>
        </c:txPr>
        <c:crossAx val="173254912"/>
        <c:crosses val="autoZero"/>
        <c:crossBetween val="between"/>
      </c:valAx>
      <c:spPr>
        <a:noFill/>
        <a:ln w="3175">
          <a:solidFill>
            <a:srgbClr val="B3B3B3"/>
          </a:solidFill>
          <a:prstDash val="solid"/>
        </a:ln>
      </c:spPr>
    </c:plotArea>
    <c:plotVisOnly val="0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3200"/>
              <a:t>Количество страниц</a:t>
            </a:r>
          </a:p>
        </c:rich>
      </c:tx>
      <c:layout>
        <c:manualLayout>
          <c:xMode val="edge"/>
          <c:yMode val="edge"/>
          <c:x val="0.33225381549528532"/>
          <c:y val="5.267851283804154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458356645419607"/>
          <c:y val="5.3763629044960917E-2"/>
          <c:w val="0.85625174204862964"/>
          <c:h val="0.820791403419735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579D1C"/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Sheet1!$B$80:$H$80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Sheet1!$B$84:$H$84</c:f>
              <c:numCache>
                <c:formatCode>General</c:formatCode>
                <c:ptCount val="7"/>
                <c:pt idx="0">
                  <c:v>14887</c:v>
                </c:pt>
                <c:pt idx="1">
                  <c:v>39789</c:v>
                </c:pt>
                <c:pt idx="2">
                  <c:v>45808</c:v>
                </c:pt>
                <c:pt idx="3">
                  <c:v>118385</c:v>
                </c:pt>
                <c:pt idx="4">
                  <c:v>107197</c:v>
                </c:pt>
                <c:pt idx="5">
                  <c:v>102260</c:v>
                </c:pt>
                <c:pt idx="6">
                  <c:v>63074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3368064"/>
        <c:axId val="173369600"/>
      </c:barChart>
      <c:catAx>
        <c:axId val="173368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73369600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73369600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73368064"/>
        <c:crosses val="autoZero"/>
        <c:crossBetween val="between"/>
      </c:valAx>
      <c:spPr>
        <a:noFill/>
        <a:ln w="3175">
          <a:solidFill>
            <a:srgbClr val="B3B3B3"/>
          </a:solidFill>
          <a:prstDash val="solid"/>
        </a:ln>
      </c:spPr>
    </c:plotArea>
    <c:plotVisOnly val="0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ru-RU" sz="3200"/>
              <a:t>Количество страниц</a:t>
            </a:r>
          </a:p>
        </c:rich>
      </c:tx>
      <c:layout>
        <c:manualLayout>
          <c:xMode val="edge"/>
          <c:yMode val="edge"/>
          <c:x val="0.18856662882699404"/>
          <c:y val="7.49143113591456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0232241952303922E-2"/>
          <c:y val="5.3763629044960806E-2"/>
          <c:w val="0.85623022122234738"/>
          <c:h val="0.82079140341973433"/>
        </c:manualLayout>
      </c:layout>
      <c:barChart>
        <c:barDir val="col"/>
        <c:grouping val="stacked"/>
        <c:varyColors val="0"/>
        <c:ser>
          <c:idx val="0"/>
          <c:order val="0"/>
          <c:tx>
            <c:v>Взаимопомощь</c:v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Sheet1!$B$1:$AA$1</c:f>
              <c:strCache>
                <c:ptCount val="26"/>
                <c:pt idx="0">
                  <c:v>2007-I</c:v>
                </c:pt>
                <c:pt idx="1">
                  <c:v>2007-II</c:v>
                </c:pt>
                <c:pt idx="2">
                  <c:v>2007-III</c:v>
                </c:pt>
                <c:pt idx="3">
                  <c:v>2007-IV</c:v>
                </c:pt>
                <c:pt idx="4">
                  <c:v>2008-I</c:v>
                </c:pt>
                <c:pt idx="5">
                  <c:v>2008-II</c:v>
                </c:pt>
                <c:pt idx="6">
                  <c:v>2008-III</c:v>
                </c:pt>
                <c:pt idx="7">
                  <c:v>2008-IV</c:v>
                </c:pt>
                <c:pt idx="8">
                  <c:v>2009-I</c:v>
                </c:pt>
                <c:pt idx="9">
                  <c:v>2009-II</c:v>
                </c:pt>
                <c:pt idx="10">
                  <c:v>2009-III</c:v>
                </c:pt>
                <c:pt idx="11">
                  <c:v>2009-IV</c:v>
                </c:pt>
                <c:pt idx="12">
                  <c:v>2010-I</c:v>
                </c:pt>
                <c:pt idx="13">
                  <c:v>2010-II</c:v>
                </c:pt>
                <c:pt idx="14">
                  <c:v>2010-III</c:v>
                </c:pt>
                <c:pt idx="15">
                  <c:v>2010-IV</c:v>
                </c:pt>
                <c:pt idx="16">
                  <c:v>2011-I</c:v>
                </c:pt>
                <c:pt idx="17">
                  <c:v>2011-II</c:v>
                </c:pt>
                <c:pt idx="18">
                  <c:v>2011-III</c:v>
                </c:pt>
                <c:pt idx="19">
                  <c:v>2011-IV</c:v>
                </c:pt>
                <c:pt idx="20">
                  <c:v>2012-I</c:v>
                </c:pt>
                <c:pt idx="21">
                  <c:v>2012-II</c:v>
                </c:pt>
                <c:pt idx="22">
                  <c:v>2012-III</c:v>
                </c:pt>
                <c:pt idx="23">
                  <c:v>2012-IV</c:v>
                </c:pt>
                <c:pt idx="24">
                  <c:v>2013-I</c:v>
                </c:pt>
                <c:pt idx="25">
                  <c:v>2013-II</c:v>
                </c:pt>
              </c:strCache>
            </c:strRef>
          </c:cat>
          <c:val>
            <c:numRef>
              <c:f>Sheet1!$B$7:$AA$7</c:f>
              <c:numCache>
                <c:formatCode>General</c:formatCode>
                <c:ptCount val="26"/>
                <c:pt idx="12">
                  <c:v>5744</c:v>
                </c:pt>
                <c:pt idx="13">
                  <c:v>22331</c:v>
                </c:pt>
                <c:pt idx="14">
                  <c:v>10540</c:v>
                </c:pt>
                <c:pt idx="15">
                  <c:v>15315</c:v>
                </c:pt>
                <c:pt idx="16">
                  <c:v>10758</c:v>
                </c:pt>
                <c:pt idx="17">
                  <c:v>3811</c:v>
                </c:pt>
                <c:pt idx="18">
                  <c:v>4885</c:v>
                </c:pt>
                <c:pt idx="19">
                  <c:v>5957</c:v>
                </c:pt>
                <c:pt idx="20">
                  <c:v>7619</c:v>
                </c:pt>
                <c:pt idx="21">
                  <c:v>7840</c:v>
                </c:pt>
                <c:pt idx="22">
                  <c:v>3719</c:v>
                </c:pt>
                <c:pt idx="23">
                  <c:v>4790</c:v>
                </c:pt>
                <c:pt idx="24">
                  <c:v>10336</c:v>
                </c:pt>
                <c:pt idx="25">
                  <c:v>10006</c:v>
                </c:pt>
              </c:numCache>
            </c:numRef>
          </c:val>
        </c:ser>
        <c:ser>
          <c:idx val="1"/>
          <c:order val="1"/>
          <c:tx>
            <c:v>Платные заказы</c:v>
          </c:tx>
          <c:spPr>
            <a:solidFill>
              <a:schemeClr val="tx2">
                <a:lumMod val="75000"/>
              </a:schemeClr>
            </a:solidFill>
          </c:spPr>
          <c:invertIfNegative val="0"/>
          <c:val>
            <c:numRef>
              <c:f>Sheet1!$B$9:$AA$9</c:f>
              <c:numCache>
                <c:formatCode>General</c:formatCode>
                <c:ptCount val="26"/>
                <c:pt idx="0">
                  <c:v>1475</c:v>
                </c:pt>
                <c:pt idx="1">
                  <c:v>3525</c:v>
                </c:pt>
                <c:pt idx="2">
                  <c:v>1889</c:v>
                </c:pt>
                <c:pt idx="3">
                  <c:v>7998</c:v>
                </c:pt>
                <c:pt idx="4">
                  <c:v>10739</c:v>
                </c:pt>
                <c:pt idx="5">
                  <c:v>10314</c:v>
                </c:pt>
                <c:pt idx="6">
                  <c:v>4830</c:v>
                </c:pt>
                <c:pt idx="7">
                  <c:v>13906</c:v>
                </c:pt>
                <c:pt idx="8">
                  <c:v>12772</c:v>
                </c:pt>
                <c:pt idx="9">
                  <c:v>11895</c:v>
                </c:pt>
                <c:pt idx="10">
                  <c:v>5371</c:v>
                </c:pt>
                <c:pt idx="11">
                  <c:v>15770</c:v>
                </c:pt>
                <c:pt idx="12">
                  <c:v>17638</c:v>
                </c:pt>
                <c:pt idx="13">
                  <c:v>17074</c:v>
                </c:pt>
                <c:pt idx="14">
                  <c:v>7814</c:v>
                </c:pt>
                <c:pt idx="15">
                  <c:v>21929</c:v>
                </c:pt>
                <c:pt idx="16">
                  <c:v>21378</c:v>
                </c:pt>
                <c:pt idx="17">
                  <c:v>24041</c:v>
                </c:pt>
                <c:pt idx="18">
                  <c:v>12562</c:v>
                </c:pt>
                <c:pt idx="19">
                  <c:v>23805</c:v>
                </c:pt>
                <c:pt idx="20">
                  <c:v>24101</c:v>
                </c:pt>
                <c:pt idx="21">
                  <c:v>21602</c:v>
                </c:pt>
                <c:pt idx="22">
                  <c:v>10796</c:v>
                </c:pt>
                <c:pt idx="23">
                  <c:v>21793</c:v>
                </c:pt>
                <c:pt idx="24">
                  <c:v>21711</c:v>
                </c:pt>
                <c:pt idx="25">
                  <c:v>21451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73432832"/>
        <c:axId val="173434368"/>
      </c:barChart>
      <c:catAx>
        <c:axId val="17343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 vert="horz"/>
          <a:lstStyle/>
          <a:p>
            <a:pPr>
              <a:defRPr sz="1800"/>
            </a:pPr>
            <a:endParaRPr lang="ru-RU"/>
          </a:p>
        </c:txPr>
        <c:crossAx val="173434368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73434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3200"/>
            </a:pPr>
            <a:endParaRPr lang="ru-RU"/>
          </a:p>
        </c:txPr>
        <c:crossAx val="173432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549786988448065"/>
          <c:y val="2.573214492216205E-2"/>
          <c:w val="0.36238986191703543"/>
          <c:h val="0.20032487641841268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0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3600" dirty="0"/>
              <a:t>Среднее время реакции</a:t>
            </a:r>
          </a:p>
        </c:rich>
      </c:tx>
      <c:layout>
        <c:manualLayout>
          <c:xMode val="edge"/>
          <c:yMode val="edge"/>
          <c:x val="0.29077726965560308"/>
          <c:y val="6.734172727524849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434523042127288"/>
          <c:y val="5.3956834532374098E-2"/>
          <c:w val="0.85654972606480784"/>
          <c:h val="0.8201438848920863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D320"/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Sheet1!$B$80:$H$80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Sheet1!$B$83:$H$83</c:f>
              <c:numCache>
                <c:formatCode>General</c:formatCode>
                <c:ptCount val="7"/>
                <c:pt idx="0">
                  <c:v>137.25</c:v>
                </c:pt>
                <c:pt idx="1">
                  <c:v>308</c:v>
                </c:pt>
                <c:pt idx="2">
                  <c:v>146.25</c:v>
                </c:pt>
                <c:pt idx="3">
                  <c:v>214.25</c:v>
                </c:pt>
                <c:pt idx="4">
                  <c:v>17.25</c:v>
                </c:pt>
                <c:pt idx="5">
                  <c:v>18.25</c:v>
                </c:pt>
                <c:pt idx="6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3476096"/>
        <c:axId val="173576192"/>
      </c:barChart>
      <c:catAx>
        <c:axId val="173476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73576192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73576192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73476096"/>
        <c:crosses val="autoZero"/>
        <c:crossBetween val="between"/>
      </c:valAx>
      <c:spPr>
        <a:noFill/>
        <a:ln w="3175">
          <a:solidFill>
            <a:srgbClr val="B3B3B3"/>
          </a:solidFill>
          <a:prstDash val="solid"/>
        </a:ln>
      </c:spPr>
    </c:plotArea>
    <c:plotVisOnly val="0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3200"/>
              <a:t>% успешного выполнения</a:t>
            </a:r>
          </a:p>
        </c:rich>
      </c:tx>
      <c:layout>
        <c:manualLayout>
          <c:xMode val="edge"/>
          <c:yMode val="edge"/>
          <c:x val="0.2457726985250572"/>
          <c:y val="5.267848137398656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226622623179523"/>
          <c:y val="5.3763629044960917E-2"/>
          <c:w val="0.85862873025428665"/>
          <c:h val="0.820791403419735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420E"/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Sheet1!$B$80:$H$80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Sheet1!$B$82:$H$82</c:f>
              <c:numCache>
                <c:formatCode>General</c:formatCode>
                <c:ptCount val="7"/>
                <c:pt idx="0">
                  <c:v>60.25</c:v>
                </c:pt>
                <c:pt idx="1">
                  <c:v>71.5</c:v>
                </c:pt>
                <c:pt idx="2">
                  <c:v>75.75</c:v>
                </c:pt>
                <c:pt idx="3">
                  <c:v>75</c:v>
                </c:pt>
                <c:pt idx="4">
                  <c:v>76.75</c:v>
                </c:pt>
                <c:pt idx="5">
                  <c:v>76.25</c:v>
                </c:pt>
                <c:pt idx="6">
                  <c:v>80.5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3945600"/>
        <c:axId val="173947136"/>
      </c:barChart>
      <c:catAx>
        <c:axId val="17394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73947136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73947136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73945600"/>
        <c:crosses val="autoZero"/>
        <c:crossBetween val="between"/>
      </c:valAx>
      <c:spPr>
        <a:noFill/>
        <a:ln w="3175">
          <a:solidFill>
            <a:srgbClr val="B3B3B3"/>
          </a:solidFill>
          <a:prstDash val="solid"/>
        </a:ln>
      </c:spPr>
    </c:plotArea>
    <c:plotVisOnly val="0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54AC8A-533F-4845-ACD7-D67D1716246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9CCAEA-D816-44A8-A1FC-9B783B8E0C5A}">
      <dgm:prSet custT="1"/>
      <dgm:spPr/>
      <dgm:t>
        <a:bodyPr/>
        <a:lstStyle/>
        <a:p>
          <a:pPr rtl="0"/>
          <a:r>
            <a:rPr lang="ru-RU" sz="2200" dirty="0" smtClean="0">
              <a:solidFill>
                <a:schemeClr val="tx1"/>
              </a:solidFill>
            </a:rPr>
            <a:t>Служебные произведения</a:t>
          </a:r>
          <a:endParaRPr lang="ru-RU" sz="2200" dirty="0">
            <a:solidFill>
              <a:schemeClr val="tx1"/>
            </a:solidFill>
          </a:endParaRPr>
        </a:p>
      </dgm:t>
    </dgm:pt>
    <dgm:pt modelId="{D389833D-DEE1-4A39-BEDE-C23AF3DB035F}" type="parTrans" cxnId="{50CD4E5E-F029-4464-AA5B-8E57DCFF74E0}">
      <dgm:prSet/>
      <dgm:spPr/>
      <dgm:t>
        <a:bodyPr/>
        <a:lstStyle/>
        <a:p>
          <a:endParaRPr lang="ru-RU"/>
        </a:p>
      </dgm:t>
    </dgm:pt>
    <dgm:pt modelId="{B7952119-EE97-4720-8A86-24D6C5A65B37}" type="sibTrans" cxnId="{50CD4E5E-F029-4464-AA5B-8E57DCFF74E0}">
      <dgm:prSet/>
      <dgm:spPr/>
      <dgm:t>
        <a:bodyPr/>
        <a:lstStyle/>
        <a:p>
          <a:endParaRPr lang="ru-RU"/>
        </a:p>
      </dgm:t>
    </dgm:pt>
    <dgm:pt modelId="{6EC3C0FF-D8D4-41C8-89DB-E3DB1F6351BF}">
      <dgm:prSet custT="1"/>
      <dgm:spPr/>
      <dgm:t>
        <a:bodyPr/>
        <a:lstStyle/>
        <a:p>
          <a:pPr rtl="0"/>
          <a:r>
            <a:rPr lang="ru-RU" sz="2200" dirty="0" smtClean="0">
              <a:solidFill>
                <a:schemeClr val="tx1"/>
              </a:solidFill>
            </a:rPr>
            <a:t>Авторефераты, диссертации</a:t>
          </a:r>
          <a:endParaRPr lang="ru-RU" sz="2200" dirty="0">
            <a:solidFill>
              <a:schemeClr val="tx1"/>
            </a:solidFill>
          </a:endParaRPr>
        </a:p>
      </dgm:t>
    </dgm:pt>
    <dgm:pt modelId="{15ACCDAC-4279-4AC1-A085-21F5F689079D}" type="parTrans" cxnId="{6A81720A-0C97-44B1-9539-88E324BF0FB2}">
      <dgm:prSet/>
      <dgm:spPr/>
      <dgm:t>
        <a:bodyPr/>
        <a:lstStyle/>
        <a:p>
          <a:endParaRPr lang="ru-RU"/>
        </a:p>
      </dgm:t>
    </dgm:pt>
    <dgm:pt modelId="{D2851E6A-80D9-4076-921F-C15CC10F2793}" type="sibTrans" cxnId="{6A81720A-0C97-44B1-9539-88E324BF0FB2}">
      <dgm:prSet/>
      <dgm:spPr/>
      <dgm:t>
        <a:bodyPr/>
        <a:lstStyle/>
        <a:p>
          <a:endParaRPr lang="ru-RU"/>
        </a:p>
      </dgm:t>
    </dgm:pt>
    <dgm:pt modelId="{D929DFF3-D9B8-4AB5-99C1-AE149315B80A}">
      <dgm:prSet custT="1"/>
      <dgm:spPr/>
      <dgm:t>
        <a:bodyPr/>
        <a:lstStyle/>
        <a:p>
          <a:pPr rtl="0"/>
          <a:r>
            <a:rPr lang="ru-RU" sz="2200" dirty="0" smtClean="0">
              <a:solidFill>
                <a:schemeClr val="tx1"/>
              </a:solidFill>
            </a:rPr>
            <a:t>Материалы конференций</a:t>
          </a:r>
          <a:endParaRPr lang="ru-RU" sz="2200" dirty="0">
            <a:solidFill>
              <a:schemeClr val="tx1"/>
            </a:solidFill>
          </a:endParaRPr>
        </a:p>
      </dgm:t>
    </dgm:pt>
    <dgm:pt modelId="{6FB9A692-6115-49ED-93D9-FBB72975010D}" type="parTrans" cxnId="{A9DD96D8-D89F-440C-A269-117053EB1EA2}">
      <dgm:prSet/>
      <dgm:spPr/>
      <dgm:t>
        <a:bodyPr/>
        <a:lstStyle/>
        <a:p>
          <a:endParaRPr lang="ru-RU"/>
        </a:p>
      </dgm:t>
    </dgm:pt>
    <dgm:pt modelId="{0952DE19-B18C-4D87-BED8-6A825802425C}" type="sibTrans" cxnId="{A9DD96D8-D89F-440C-A269-117053EB1EA2}">
      <dgm:prSet/>
      <dgm:spPr/>
      <dgm:t>
        <a:bodyPr/>
        <a:lstStyle/>
        <a:p>
          <a:endParaRPr lang="ru-RU"/>
        </a:p>
      </dgm:t>
    </dgm:pt>
    <dgm:pt modelId="{390AAC46-3DFC-41B7-B9B5-3A8880297170}">
      <dgm:prSet custT="1"/>
      <dgm:spPr/>
      <dgm:t>
        <a:bodyPr/>
        <a:lstStyle/>
        <a:p>
          <a:pPr rtl="0"/>
          <a:r>
            <a:rPr lang="ru-RU" sz="2200" dirty="0" smtClean="0">
              <a:solidFill>
                <a:schemeClr val="tx1"/>
              </a:solidFill>
            </a:rPr>
            <a:t>Электронные книги по договору</a:t>
          </a:r>
          <a:endParaRPr lang="ru-RU" sz="2200" dirty="0">
            <a:solidFill>
              <a:schemeClr val="tx1"/>
            </a:solidFill>
          </a:endParaRPr>
        </a:p>
      </dgm:t>
    </dgm:pt>
    <dgm:pt modelId="{7A7C5195-8E91-47D1-808F-8043455E2D5A}" type="parTrans" cxnId="{1B125B64-DFDE-49D1-A015-7EA5696A527A}">
      <dgm:prSet/>
      <dgm:spPr/>
      <dgm:t>
        <a:bodyPr/>
        <a:lstStyle/>
        <a:p>
          <a:endParaRPr lang="ru-RU"/>
        </a:p>
      </dgm:t>
    </dgm:pt>
    <dgm:pt modelId="{F9D69034-ED58-410B-A5F4-BDD0CBA07E62}" type="sibTrans" cxnId="{1B125B64-DFDE-49D1-A015-7EA5696A527A}">
      <dgm:prSet/>
      <dgm:spPr/>
      <dgm:t>
        <a:bodyPr/>
        <a:lstStyle/>
        <a:p>
          <a:endParaRPr lang="ru-RU"/>
        </a:p>
      </dgm:t>
    </dgm:pt>
    <dgm:pt modelId="{04901C9A-A7D4-4796-9A04-81D9FEE8735E}">
      <dgm:prSet custT="1"/>
      <dgm:spPr/>
      <dgm:t>
        <a:bodyPr/>
        <a:lstStyle/>
        <a:p>
          <a:pPr rtl="0"/>
          <a:r>
            <a:rPr lang="ru-RU" sz="2200" dirty="0" smtClean="0">
              <a:solidFill>
                <a:schemeClr val="tx1"/>
              </a:solidFill>
            </a:rPr>
            <a:t>Цифровые копии единиц хранения </a:t>
          </a:r>
          <a:endParaRPr lang="ru-RU" sz="2200" dirty="0">
            <a:solidFill>
              <a:schemeClr val="tx1"/>
            </a:solidFill>
          </a:endParaRPr>
        </a:p>
      </dgm:t>
    </dgm:pt>
    <dgm:pt modelId="{A925058C-A836-45BA-A141-BF07F4E8D756}" type="parTrans" cxnId="{101D863C-4ED1-4B68-92BC-B2FD48C31436}">
      <dgm:prSet/>
      <dgm:spPr/>
      <dgm:t>
        <a:bodyPr/>
        <a:lstStyle/>
        <a:p>
          <a:endParaRPr lang="ru-RU"/>
        </a:p>
      </dgm:t>
    </dgm:pt>
    <dgm:pt modelId="{F72A91C4-5AA5-4EC5-8CF3-DF80BBC9BF08}" type="sibTrans" cxnId="{101D863C-4ED1-4B68-92BC-B2FD48C31436}">
      <dgm:prSet/>
      <dgm:spPr/>
      <dgm:t>
        <a:bodyPr/>
        <a:lstStyle/>
        <a:p>
          <a:endParaRPr lang="ru-RU"/>
        </a:p>
      </dgm:t>
    </dgm:pt>
    <dgm:pt modelId="{BDF9E264-051B-45E0-AE1F-8B3ADE187098}">
      <dgm:prSet custT="1"/>
      <dgm:spPr/>
      <dgm:t>
        <a:bodyPr/>
        <a:lstStyle/>
        <a:p>
          <a:pPr rtl="0"/>
          <a:r>
            <a:rPr lang="ru-RU" sz="2200" dirty="0" smtClean="0">
              <a:solidFill>
                <a:schemeClr val="tx1"/>
              </a:solidFill>
            </a:rPr>
            <a:t>Электронные выпуски журналов</a:t>
          </a:r>
          <a:endParaRPr lang="ru-RU" sz="2200" dirty="0">
            <a:solidFill>
              <a:schemeClr val="tx1"/>
            </a:solidFill>
          </a:endParaRPr>
        </a:p>
      </dgm:t>
    </dgm:pt>
    <dgm:pt modelId="{78FAA1C1-25A9-4831-92D9-36EC15C4F232}" type="sibTrans" cxnId="{9A51D922-D96F-4162-AE8B-F37E93D0E6B7}">
      <dgm:prSet/>
      <dgm:spPr/>
      <dgm:t>
        <a:bodyPr/>
        <a:lstStyle/>
        <a:p>
          <a:endParaRPr lang="ru-RU"/>
        </a:p>
      </dgm:t>
    </dgm:pt>
    <dgm:pt modelId="{898A66BE-C29E-48AB-AD8F-3D702964ACEF}" type="parTrans" cxnId="{9A51D922-D96F-4162-AE8B-F37E93D0E6B7}">
      <dgm:prSet/>
      <dgm:spPr/>
      <dgm:t>
        <a:bodyPr/>
        <a:lstStyle/>
        <a:p>
          <a:endParaRPr lang="ru-RU"/>
        </a:p>
      </dgm:t>
    </dgm:pt>
    <dgm:pt modelId="{B77846E3-C422-44EC-9354-C4A7B565D68D}" type="pres">
      <dgm:prSet presAssocID="{EE54AC8A-533F-4845-ACD7-D67D1716246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3FE253B-929D-4F1B-A480-6D017714B48E}" type="pres">
      <dgm:prSet presAssocID="{1D9CCAEA-D816-44A8-A1FC-9B783B8E0C5A}" presName="horFlow" presStyleCnt="0"/>
      <dgm:spPr/>
    </dgm:pt>
    <dgm:pt modelId="{4C8A82EE-DAB4-4475-B005-B33AFE683492}" type="pres">
      <dgm:prSet presAssocID="{1D9CCAEA-D816-44A8-A1FC-9B783B8E0C5A}" presName="bigChev" presStyleLbl="node1" presStyleIdx="0" presStyleCnt="6" custScaleX="131959" custLinFactNeighborX="1470" custLinFactNeighborY="-279"/>
      <dgm:spPr/>
      <dgm:t>
        <a:bodyPr/>
        <a:lstStyle/>
        <a:p>
          <a:endParaRPr lang="ru-RU"/>
        </a:p>
      </dgm:t>
    </dgm:pt>
    <dgm:pt modelId="{CA144761-2F5E-484F-974E-D3071C8E56A1}" type="pres">
      <dgm:prSet presAssocID="{1D9CCAEA-D816-44A8-A1FC-9B783B8E0C5A}" presName="vSp" presStyleCnt="0"/>
      <dgm:spPr/>
    </dgm:pt>
    <dgm:pt modelId="{6C5E2F14-79F7-4B1D-A507-0B0A58758F62}" type="pres">
      <dgm:prSet presAssocID="{6EC3C0FF-D8D4-41C8-89DB-E3DB1F6351BF}" presName="horFlow" presStyleCnt="0"/>
      <dgm:spPr/>
    </dgm:pt>
    <dgm:pt modelId="{5AA0C644-ACA8-4656-BC4E-30690E6FA3C3}" type="pres">
      <dgm:prSet presAssocID="{6EC3C0FF-D8D4-41C8-89DB-E3DB1F6351BF}" presName="bigChev" presStyleLbl="node1" presStyleIdx="1" presStyleCnt="6" custScaleX="131959" custLinFactNeighborX="1470" custLinFactNeighborY="-3934"/>
      <dgm:spPr/>
      <dgm:t>
        <a:bodyPr/>
        <a:lstStyle/>
        <a:p>
          <a:endParaRPr lang="ru-RU"/>
        </a:p>
      </dgm:t>
    </dgm:pt>
    <dgm:pt modelId="{CDA9CE2A-4823-4994-B2D4-00435813FD23}" type="pres">
      <dgm:prSet presAssocID="{6EC3C0FF-D8D4-41C8-89DB-E3DB1F6351BF}" presName="vSp" presStyleCnt="0"/>
      <dgm:spPr/>
    </dgm:pt>
    <dgm:pt modelId="{E6AB62C1-D143-4807-BA6A-729950B0EDAC}" type="pres">
      <dgm:prSet presAssocID="{BDF9E264-051B-45E0-AE1F-8B3ADE187098}" presName="horFlow" presStyleCnt="0"/>
      <dgm:spPr/>
    </dgm:pt>
    <dgm:pt modelId="{0AC02649-E0F6-4A5C-992D-09A1213CDDBB}" type="pres">
      <dgm:prSet presAssocID="{BDF9E264-051B-45E0-AE1F-8B3ADE187098}" presName="bigChev" presStyleLbl="node1" presStyleIdx="2" presStyleCnt="6" custScaleX="128729" custScaleY="114085"/>
      <dgm:spPr/>
      <dgm:t>
        <a:bodyPr/>
        <a:lstStyle/>
        <a:p>
          <a:endParaRPr lang="ru-RU"/>
        </a:p>
      </dgm:t>
    </dgm:pt>
    <dgm:pt modelId="{3EA2008B-74B4-4E13-8FA9-CF2D2E81952D}" type="pres">
      <dgm:prSet presAssocID="{BDF9E264-051B-45E0-AE1F-8B3ADE187098}" presName="vSp" presStyleCnt="0"/>
      <dgm:spPr/>
    </dgm:pt>
    <dgm:pt modelId="{991C1C23-139C-4ECA-AB98-30B9FCA71FD8}" type="pres">
      <dgm:prSet presAssocID="{D929DFF3-D9B8-4AB5-99C1-AE149315B80A}" presName="horFlow" presStyleCnt="0"/>
      <dgm:spPr/>
    </dgm:pt>
    <dgm:pt modelId="{F4556CB4-E312-4DA7-B8AB-759FB04467A3}" type="pres">
      <dgm:prSet presAssocID="{D929DFF3-D9B8-4AB5-99C1-AE149315B80A}" presName="bigChev" presStyleLbl="node1" presStyleIdx="3" presStyleCnt="6" custScaleX="128729"/>
      <dgm:spPr/>
      <dgm:t>
        <a:bodyPr/>
        <a:lstStyle/>
        <a:p>
          <a:endParaRPr lang="ru-RU"/>
        </a:p>
      </dgm:t>
    </dgm:pt>
    <dgm:pt modelId="{39A81C98-5704-424D-A89F-20F9B41241C9}" type="pres">
      <dgm:prSet presAssocID="{D929DFF3-D9B8-4AB5-99C1-AE149315B80A}" presName="vSp" presStyleCnt="0"/>
      <dgm:spPr/>
    </dgm:pt>
    <dgm:pt modelId="{423E2AFC-A1BF-4E15-AAE8-1DD58EBEB42B}" type="pres">
      <dgm:prSet presAssocID="{390AAC46-3DFC-41B7-B9B5-3A8880297170}" presName="horFlow" presStyleCnt="0"/>
      <dgm:spPr/>
    </dgm:pt>
    <dgm:pt modelId="{3FDA9F31-B98F-442A-B364-E16A3D756354}" type="pres">
      <dgm:prSet presAssocID="{390AAC46-3DFC-41B7-B9B5-3A8880297170}" presName="bigChev" presStyleLbl="node1" presStyleIdx="4" presStyleCnt="6" custScaleX="131959" custScaleY="121718"/>
      <dgm:spPr/>
      <dgm:t>
        <a:bodyPr/>
        <a:lstStyle/>
        <a:p>
          <a:endParaRPr lang="ru-RU"/>
        </a:p>
      </dgm:t>
    </dgm:pt>
    <dgm:pt modelId="{15FDB3AF-6A41-4A16-A10F-7F44C45F72EF}" type="pres">
      <dgm:prSet presAssocID="{390AAC46-3DFC-41B7-B9B5-3A8880297170}" presName="vSp" presStyleCnt="0"/>
      <dgm:spPr/>
    </dgm:pt>
    <dgm:pt modelId="{C3D26F41-FA19-4A52-A9FF-19CCFA578EE0}" type="pres">
      <dgm:prSet presAssocID="{04901C9A-A7D4-4796-9A04-81D9FEE8735E}" presName="horFlow" presStyleCnt="0"/>
      <dgm:spPr/>
    </dgm:pt>
    <dgm:pt modelId="{33A0BB86-FCBE-4C17-B74A-E17AB17F7523}" type="pres">
      <dgm:prSet presAssocID="{04901C9A-A7D4-4796-9A04-81D9FEE8735E}" presName="bigChev" presStyleLbl="node1" presStyleIdx="5" presStyleCnt="6" custScaleX="131959" custScaleY="123694"/>
      <dgm:spPr/>
      <dgm:t>
        <a:bodyPr/>
        <a:lstStyle/>
        <a:p>
          <a:endParaRPr lang="ru-RU"/>
        </a:p>
      </dgm:t>
    </dgm:pt>
  </dgm:ptLst>
  <dgm:cxnLst>
    <dgm:cxn modelId="{D03805F6-2792-4BEF-9E2E-2CC83A1F7E84}" type="presOf" srcId="{6EC3C0FF-D8D4-41C8-89DB-E3DB1F6351BF}" destId="{5AA0C644-ACA8-4656-BC4E-30690E6FA3C3}" srcOrd="0" destOrd="0" presId="urn:microsoft.com/office/officeart/2005/8/layout/lProcess3"/>
    <dgm:cxn modelId="{C7AA2E3D-C82D-4671-8C49-E40927ECA0DF}" type="presOf" srcId="{1D9CCAEA-D816-44A8-A1FC-9B783B8E0C5A}" destId="{4C8A82EE-DAB4-4475-B005-B33AFE683492}" srcOrd="0" destOrd="0" presId="urn:microsoft.com/office/officeart/2005/8/layout/lProcess3"/>
    <dgm:cxn modelId="{A9DD96D8-D89F-440C-A269-117053EB1EA2}" srcId="{EE54AC8A-533F-4845-ACD7-D67D17162467}" destId="{D929DFF3-D9B8-4AB5-99C1-AE149315B80A}" srcOrd="3" destOrd="0" parTransId="{6FB9A692-6115-49ED-93D9-FBB72975010D}" sibTransId="{0952DE19-B18C-4D87-BED8-6A825802425C}"/>
    <dgm:cxn modelId="{6A81720A-0C97-44B1-9539-88E324BF0FB2}" srcId="{EE54AC8A-533F-4845-ACD7-D67D17162467}" destId="{6EC3C0FF-D8D4-41C8-89DB-E3DB1F6351BF}" srcOrd="1" destOrd="0" parTransId="{15ACCDAC-4279-4AC1-A085-21F5F689079D}" sibTransId="{D2851E6A-80D9-4076-921F-C15CC10F2793}"/>
    <dgm:cxn modelId="{9A51D922-D96F-4162-AE8B-F37E93D0E6B7}" srcId="{EE54AC8A-533F-4845-ACD7-D67D17162467}" destId="{BDF9E264-051B-45E0-AE1F-8B3ADE187098}" srcOrd="2" destOrd="0" parTransId="{898A66BE-C29E-48AB-AD8F-3D702964ACEF}" sibTransId="{78FAA1C1-25A9-4831-92D9-36EC15C4F232}"/>
    <dgm:cxn modelId="{953DF761-53CB-4FA0-B928-A5A460BA2320}" type="presOf" srcId="{EE54AC8A-533F-4845-ACD7-D67D17162467}" destId="{B77846E3-C422-44EC-9354-C4A7B565D68D}" srcOrd="0" destOrd="0" presId="urn:microsoft.com/office/officeart/2005/8/layout/lProcess3"/>
    <dgm:cxn modelId="{5F092058-CD3A-4172-AF8E-F40B197FBC91}" type="presOf" srcId="{D929DFF3-D9B8-4AB5-99C1-AE149315B80A}" destId="{F4556CB4-E312-4DA7-B8AB-759FB04467A3}" srcOrd="0" destOrd="0" presId="urn:microsoft.com/office/officeart/2005/8/layout/lProcess3"/>
    <dgm:cxn modelId="{4B75620F-B9CE-4F2C-B6BF-D7D699969F1F}" type="presOf" srcId="{04901C9A-A7D4-4796-9A04-81D9FEE8735E}" destId="{33A0BB86-FCBE-4C17-B74A-E17AB17F7523}" srcOrd="0" destOrd="0" presId="urn:microsoft.com/office/officeart/2005/8/layout/lProcess3"/>
    <dgm:cxn modelId="{50CD4E5E-F029-4464-AA5B-8E57DCFF74E0}" srcId="{EE54AC8A-533F-4845-ACD7-D67D17162467}" destId="{1D9CCAEA-D816-44A8-A1FC-9B783B8E0C5A}" srcOrd="0" destOrd="0" parTransId="{D389833D-DEE1-4A39-BEDE-C23AF3DB035F}" sibTransId="{B7952119-EE97-4720-8A86-24D6C5A65B37}"/>
    <dgm:cxn modelId="{1B125B64-DFDE-49D1-A015-7EA5696A527A}" srcId="{EE54AC8A-533F-4845-ACD7-D67D17162467}" destId="{390AAC46-3DFC-41B7-B9B5-3A8880297170}" srcOrd="4" destOrd="0" parTransId="{7A7C5195-8E91-47D1-808F-8043455E2D5A}" sibTransId="{F9D69034-ED58-410B-A5F4-BDD0CBA07E62}"/>
    <dgm:cxn modelId="{F8082804-FEFF-4F9E-827F-D426EA0BA7AA}" type="presOf" srcId="{390AAC46-3DFC-41B7-B9B5-3A8880297170}" destId="{3FDA9F31-B98F-442A-B364-E16A3D756354}" srcOrd="0" destOrd="0" presId="urn:microsoft.com/office/officeart/2005/8/layout/lProcess3"/>
    <dgm:cxn modelId="{101D863C-4ED1-4B68-92BC-B2FD48C31436}" srcId="{EE54AC8A-533F-4845-ACD7-D67D17162467}" destId="{04901C9A-A7D4-4796-9A04-81D9FEE8735E}" srcOrd="5" destOrd="0" parTransId="{A925058C-A836-45BA-A141-BF07F4E8D756}" sibTransId="{F72A91C4-5AA5-4EC5-8CF3-DF80BBC9BF08}"/>
    <dgm:cxn modelId="{D6C617E6-3E10-4A4A-BDE5-5BAEB78ABCDE}" type="presOf" srcId="{BDF9E264-051B-45E0-AE1F-8B3ADE187098}" destId="{0AC02649-E0F6-4A5C-992D-09A1213CDDBB}" srcOrd="0" destOrd="0" presId="urn:microsoft.com/office/officeart/2005/8/layout/lProcess3"/>
    <dgm:cxn modelId="{4F1102A9-9E75-4D8A-BC9B-5966F1C2CD34}" type="presParOf" srcId="{B77846E3-C422-44EC-9354-C4A7B565D68D}" destId="{13FE253B-929D-4F1B-A480-6D017714B48E}" srcOrd="0" destOrd="0" presId="urn:microsoft.com/office/officeart/2005/8/layout/lProcess3"/>
    <dgm:cxn modelId="{86361E1A-4A5C-47C5-B42B-A9CED43089F8}" type="presParOf" srcId="{13FE253B-929D-4F1B-A480-6D017714B48E}" destId="{4C8A82EE-DAB4-4475-B005-B33AFE683492}" srcOrd="0" destOrd="0" presId="urn:microsoft.com/office/officeart/2005/8/layout/lProcess3"/>
    <dgm:cxn modelId="{7BDD617A-4636-4BD6-8774-59B508EADA91}" type="presParOf" srcId="{B77846E3-C422-44EC-9354-C4A7B565D68D}" destId="{CA144761-2F5E-484F-974E-D3071C8E56A1}" srcOrd="1" destOrd="0" presId="urn:microsoft.com/office/officeart/2005/8/layout/lProcess3"/>
    <dgm:cxn modelId="{4698FC33-023C-498A-9AB1-8EEED044139C}" type="presParOf" srcId="{B77846E3-C422-44EC-9354-C4A7B565D68D}" destId="{6C5E2F14-79F7-4B1D-A507-0B0A58758F62}" srcOrd="2" destOrd="0" presId="urn:microsoft.com/office/officeart/2005/8/layout/lProcess3"/>
    <dgm:cxn modelId="{407D8E07-DA4A-4083-BC60-26DC4B26B9FC}" type="presParOf" srcId="{6C5E2F14-79F7-4B1D-A507-0B0A58758F62}" destId="{5AA0C644-ACA8-4656-BC4E-30690E6FA3C3}" srcOrd="0" destOrd="0" presId="urn:microsoft.com/office/officeart/2005/8/layout/lProcess3"/>
    <dgm:cxn modelId="{BDC9A393-9346-4F2D-8247-00627FF13596}" type="presParOf" srcId="{B77846E3-C422-44EC-9354-C4A7B565D68D}" destId="{CDA9CE2A-4823-4994-B2D4-00435813FD23}" srcOrd="3" destOrd="0" presId="urn:microsoft.com/office/officeart/2005/8/layout/lProcess3"/>
    <dgm:cxn modelId="{1DD16C63-B95F-438E-A975-0F7EE6FC6F45}" type="presParOf" srcId="{B77846E3-C422-44EC-9354-C4A7B565D68D}" destId="{E6AB62C1-D143-4807-BA6A-729950B0EDAC}" srcOrd="4" destOrd="0" presId="urn:microsoft.com/office/officeart/2005/8/layout/lProcess3"/>
    <dgm:cxn modelId="{DFD1DA3D-C55C-485E-B7ED-57937D71931C}" type="presParOf" srcId="{E6AB62C1-D143-4807-BA6A-729950B0EDAC}" destId="{0AC02649-E0F6-4A5C-992D-09A1213CDDBB}" srcOrd="0" destOrd="0" presId="urn:microsoft.com/office/officeart/2005/8/layout/lProcess3"/>
    <dgm:cxn modelId="{B37FEB26-331E-4A91-86CA-B9EF5DF53188}" type="presParOf" srcId="{B77846E3-C422-44EC-9354-C4A7B565D68D}" destId="{3EA2008B-74B4-4E13-8FA9-CF2D2E81952D}" srcOrd="5" destOrd="0" presId="urn:microsoft.com/office/officeart/2005/8/layout/lProcess3"/>
    <dgm:cxn modelId="{5F3B0751-4E57-4C54-8F64-9D4D2DCF59EE}" type="presParOf" srcId="{B77846E3-C422-44EC-9354-C4A7B565D68D}" destId="{991C1C23-139C-4ECA-AB98-30B9FCA71FD8}" srcOrd="6" destOrd="0" presId="urn:microsoft.com/office/officeart/2005/8/layout/lProcess3"/>
    <dgm:cxn modelId="{98E64930-173E-4D49-BC23-3A9B2B1074AB}" type="presParOf" srcId="{991C1C23-139C-4ECA-AB98-30B9FCA71FD8}" destId="{F4556CB4-E312-4DA7-B8AB-759FB04467A3}" srcOrd="0" destOrd="0" presId="urn:microsoft.com/office/officeart/2005/8/layout/lProcess3"/>
    <dgm:cxn modelId="{5B144304-1EEB-4943-A982-2B87EFA6B6F3}" type="presParOf" srcId="{B77846E3-C422-44EC-9354-C4A7B565D68D}" destId="{39A81C98-5704-424D-A89F-20F9B41241C9}" srcOrd="7" destOrd="0" presId="urn:microsoft.com/office/officeart/2005/8/layout/lProcess3"/>
    <dgm:cxn modelId="{5D4C9616-BB9A-41E6-84D2-E234919BCE49}" type="presParOf" srcId="{B77846E3-C422-44EC-9354-C4A7B565D68D}" destId="{423E2AFC-A1BF-4E15-AAE8-1DD58EBEB42B}" srcOrd="8" destOrd="0" presId="urn:microsoft.com/office/officeart/2005/8/layout/lProcess3"/>
    <dgm:cxn modelId="{1E9E6478-205B-40E1-ACAD-F6AAD15AACED}" type="presParOf" srcId="{423E2AFC-A1BF-4E15-AAE8-1DD58EBEB42B}" destId="{3FDA9F31-B98F-442A-B364-E16A3D756354}" srcOrd="0" destOrd="0" presId="urn:microsoft.com/office/officeart/2005/8/layout/lProcess3"/>
    <dgm:cxn modelId="{5EFAB776-2286-45AD-84DB-44D3701C5F1C}" type="presParOf" srcId="{B77846E3-C422-44EC-9354-C4A7B565D68D}" destId="{15FDB3AF-6A41-4A16-A10F-7F44C45F72EF}" srcOrd="9" destOrd="0" presId="urn:microsoft.com/office/officeart/2005/8/layout/lProcess3"/>
    <dgm:cxn modelId="{6D6A9663-CB34-4523-8EC1-1AF090F12EA7}" type="presParOf" srcId="{B77846E3-C422-44EC-9354-C4A7B565D68D}" destId="{C3D26F41-FA19-4A52-A9FF-19CCFA578EE0}" srcOrd="10" destOrd="0" presId="urn:microsoft.com/office/officeart/2005/8/layout/lProcess3"/>
    <dgm:cxn modelId="{4CFB6ABB-C207-4F31-B198-54BE0BE1298B}" type="presParOf" srcId="{C3D26F41-FA19-4A52-A9FF-19CCFA578EE0}" destId="{33A0BB86-FCBE-4C17-B74A-E17AB17F752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A82EE-DAB4-4475-B005-B33AFE683492}">
      <dsp:nvSpPr>
        <dsp:cNvPr id="0" name=""/>
        <dsp:cNvSpPr/>
      </dsp:nvSpPr>
      <dsp:spPr>
        <a:xfrm>
          <a:off x="77447" y="0"/>
          <a:ext cx="2787531" cy="8449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Служебные произведения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499931" y="0"/>
        <a:ext cx="1942563" cy="844968"/>
      </dsp:txXfrm>
    </dsp:sp>
    <dsp:sp modelId="{5AA0C644-ACA8-4656-BC4E-30690E6FA3C3}">
      <dsp:nvSpPr>
        <dsp:cNvPr id="0" name=""/>
        <dsp:cNvSpPr/>
      </dsp:nvSpPr>
      <dsp:spPr>
        <a:xfrm>
          <a:off x="77447" y="930664"/>
          <a:ext cx="2787531" cy="8449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Авторефераты, диссертации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499931" y="930664"/>
        <a:ext cx="1942563" cy="844968"/>
      </dsp:txXfrm>
    </dsp:sp>
    <dsp:sp modelId="{0AC02649-E0F6-4A5C-992D-09A1213CDDBB}">
      <dsp:nvSpPr>
        <dsp:cNvPr id="0" name=""/>
        <dsp:cNvSpPr/>
      </dsp:nvSpPr>
      <dsp:spPr>
        <a:xfrm>
          <a:off x="46394" y="1927169"/>
          <a:ext cx="2719299" cy="9639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Электронные выпуски журналов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528385" y="1927169"/>
        <a:ext cx="1755317" cy="963982"/>
      </dsp:txXfrm>
    </dsp:sp>
    <dsp:sp modelId="{F4556CB4-E312-4DA7-B8AB-759FB04467A3}">
      <dsp:nvSpPr>
        <dsp:cNvPr id="0" name=""/>
        <dsp:cNvSpPr/>
      </dsp:nvSpPr>
      <dsp:spPr>
        <a:xfrm>
          <a:off x="46394" y="3009448"/>
          <a:ext cx="2719299" cy="8449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Материалы конференций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468878" y="3009448"/>
        <a:ext cx="1874331" cy="844968"/>
      </dsp:txXfrm>
    </dsp:sp>
    <dsp:sp modelId="{3FDA9F31-B98F-442A-B364-E16A3D756354}">
      <dsp:nvSpPr>
        <dsp:cNvPr id="0" name=""/>
        <dsp:cNvSpPr/>
      </dsp:nvSpPr>
      <dsp:spPr>
        <a:xfrm>
          <a:off x="46394" y="3972712"/>
          <a:ext cx="2787531" cy="10284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Электронные книги по договору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560634" y="3972712"/>
        <a:ext cx="1759052" cy="1028479"/>
      </dsp:txXfrm>
    </dsp:sp>
    <dsp:sp modelId="{33A0BB86-FCBE-4C17-B74A-E17AB17F7523}">
      <dsp:nvSpPr>
        <dsp:cNvPr id="0" name=""/>
        <dsp:cNvSpPr/>
      </dsp:nvSpPr>
      <dsp:spPr>
        <a:xfrm>
          <a:off x="46394" y="5119487"/>
          <a:ext cx="2787531" cy="10451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Цифровые копии единиц хранения 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568982" y="5119487"/>
        <a:ext cx="1742356" cy="1045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93BE79-2707-4331-B5F3-087DB051C66D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A20DEA5-7809-428A-818D-059A7BF2A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0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B02743-7C0D-4592-87B8-298CE573DCF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258E9-7635-41F5-B907-BE031099D6A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F35D2B-05BC-489A-90FA-F4B638540E2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4A453-A904-4ED2-BD4C-DDAAA59C835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Общая тенденция перехода к эл среде. Стимулируется госудатством. Упомянуть про требования МОН к информационному обеспечению, требования программы развития информационного общества – перевод в цифр форму фондов общедоступных библиотек, </a:t>
            </a: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27E812-C616-4B37-B759-68010721E016}" type="slidenum">
              <a:rPr lang="ru-RU" smtClean="0"/>
              <a:pPr>
                <a:defRPr/>
              </a:pPr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1F765-A6AF-4D47-9372-FD152F4C6117}" type="slidenum">
              <a:rPr lang="ru-RU"/>
              <a:pPr>
                <a:defRPr/>
              </a:pPr>
              <a:t>32</a:t>
            </a:fld>
            <a:endParaRPr lang="ru-RU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9BF2C9F-3A44-4305-BCF2-8F5332DA48F1}" type="slidenum">
              <a:rPr lang="ru-RU" altLang="ru-RU" sz="1200"/>
              <a:pPr algn="r" eaLnBrk="1" hangingPunct="1"/>
              <a:t>32</a:t>
            </a:fld>
            <a:endParaRPr lang="ru-RU" altLang="ru-RU" sz="1200"/>
          </a:p>
        </p:txBody>
      </p:sp>
      <p:sp>
        <p:nvSpPr>
          <p:cNvPr id="6758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Корпоративное создание ресурсов – то, что одна библиотека не может создать собственными силами в принципе</a:t>
            </a:r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F3F0A05-8BDC-4337-A29B-056686FF1054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DB4480-8743-4338-A17A-07BE8A64812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D49690-5AAF-482B-8069-B53EF13709D1}" type="slidenum">
              <a:rPr lang="ru-RU" smtClean="0"/>
              <a:pPr>
                <a:defRPr/>
              </a:pPr>
              <a:t>52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990026-A4EE-4637-8E11-3091E630B69F}" type="slidenum">
              <a:rPr lang="ru-RU" smtClean="0"/>
              <a:pPr>
                <a:defRPr/>
              </a:pPr>
              <a:t>56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410DC-0FC5-4F24-8102-F492CF4AFBEE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F77AB-E10E-4581-923F-617C2BC69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F44FC-BEE2-4E74-BD80-3381B5E1DB37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6C5E7-EC56-4A0E-B7E6-DFF02DAA8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52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846F2-7390-408A-82A5-CBCFFFA698BB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3B93E-D188-458C-B3FA-7053ED7E7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AAC6-7AD0-47EF-924C-05B47D172A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21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9885E-58A1-49BA-80D4-C7C8A1172FCF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47485-783E-43F1-8977-DE38B7723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A6EC2-98D9-40E2-99F6-B8331E946D18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85EE0-6AE2-4528-83CC-20045754B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0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82555-D1A3-4EB0-9BC4-4ACA82A17269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B68AC-5340-425D-9B93-E6C559D1C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5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4F53C-5ED5-4CCF-AADD-E2F048F8E603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A1A00-95E5-43FA-9515-C705840B2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BFD4-4137-4BDF-9DD0-0392E40970C2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FB21C-B1B5-41F8-9364-E85BB8F32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9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65D57-05F6-4678-ACE4-70CDEEB61373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55C99-55BA-41C0-9B49-35C78A8C2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78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A9EED-1ECE-4355-8AAF-ABE3955EA003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CA821-3E03-4CD0-9953-4F6C53589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6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9A6AF-0D11-482C-8B2F-8207FC5D20C8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F3C6E-6629-4B66-BFBD-C6B53CCE9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5E5326-3235-4814-BE3D-AAE5CC574028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9303CF-DFF3-4F52-B94A-6530C058E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oleObject" Target="../embeddings/oleObject2.bin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12" Type="http://schemas.openxmlformats.org/officeDocument/2006/relationships/hyperlink" Target="http://nru.spbstu.ru/documentation/programm/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4.png"/><Relationship Id="rId5" Type="http://schemas.openxmlformats.org/officeDocument/2006/relationships/diagramLayout" Target="../diagrams/layout1.xml"/><Relationship Id="rId10" Type="http://schemas.openxmlformats.org/officeDocument/2006/relationships/oleObject" Target="../embeddings/oleObject1.bin"/><Relationship Id="rId4" Type="http://schemas.openxmlformats.org/officeDocument/2006/relationships/diagramData" Target="../diagrams/data1.xml"/><Relationship Id="rId9" Type="http://schemas.openxmlformats.org/officeDocument/2006/relationships/hyperlink" Target="http://elibrary.ru/org_about.asp?orgsid=192" TargetMode="External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plm@unilib.neva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9a4acc0e-f773-400e-b320-1e487d63a97c" descr="798453D9-3147-4AC9-A311-0D8D74291718@sp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331913" y="1268413"/>
            <a:ext cx="7812087" cy="3384550"/>
          </a:xfrm>
        </p:spPr>
        <p:txBody>
          <a:bodyPr/>
          <a:lstStyle/>
          <a:p>
            <a:pPr eaLnBrk="1" hangingPunct="1"/>
            <a:r>
              <a:rPr lang="ru-RU" altLang="ru-RU" sz="4800" b="1" i="1" smtClean="0"/>
              <a:t>Сохранение устойчивости библиотек в эпоху перемен</a:t>
            </a:r>
            <a:r>
              <a:rPr lang="en-US" altLang="ru-RU" sz="4800" b="1" i="1" smtClean="0"/>
              <a:t>: </a:t>
            </a:r>
            <a:r>
              <a:rPr lang="ru-RU" altLang="ru-RU" sz="4800" b="1" i="1" smtClean="0"/>
              <a:t>невозможное возможно</a:t>
            </a:r>
            <a:r>
              <a:rPr lang="en-US" altLang="ru-RU" sz="4800" b="1" i="1" smtClean="0"/>
              <a:t>?</a:t>
            </a:r>
            <a:endParaRPr lang="ru-RU" altLang="ru-RU" sz="4800" smtClean="0"/>
          </a:p>
        </p:txBody>
      </p:sp>
      <p:sp>
        <p:nvSpPr>
          <p:cNvPr id="7172" name="Прямоугольник 4"/>
          <p:cNvSpPr>
            <a:spLocks noChangeArrowheads="1"/>
          </p:cNvSpPr>
          <p:nvPr/>
        </p:nvSpPr>
        <p:spPr bwMode="auto">
          <a:xfrm>
            <a:off x="1619250" y="4868863"/>
            <a:ext cx="75247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2000" b="1"/>
              <a:t>Александр Иванович Племнек</a:t>
            </a:r>
            <a:r>
              <a:rPr lang="ru-RU" altLang="ru-RU" sz="200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2000"/>
              <a:t>СПбГПУ, инфрмационно-библиотечный комплекс, директор</a:t>
            </a:r>
            <a:endParaRPr lang="en-US" altLang="ru-RU" sz="200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2000"/>
              <a:t>Ассоциация региональных библиотечных консорциумов (АРБИКОН), исполнительный директор</a:t>
            </a:r>
            <a:r>
              <a:rPr lang="en-US" altLang="ru-RU" sz="2000"/>
              <a:t>, </a:t>
            </a:r>
            <a:r>
              <a:rPr lang="ru-RU" altLang="ru-RU" sz="2000"/>
              <a:t>к.т.н, доцент</a:t>
            </a:r>
          </a:p>
        </p:txBody>
      </p:sp>
      <p:sp>
        <p:nvSpPr>
          <p:cNvPr id="7173" name="Прямоугольник 5"/>
          <p:cNvSpPr>
            <a:spLocks noChangeArrowheads="1"/>
          </p:cNvSpPr>
          <p:nvPr/>
        </p:nvSpPr>
        <p:spPr bwMode="auto">
          <a:xfrm>
            <a:off x="1258888" y="188913"/>
            <a:ext cx="7885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/>
              <a:t>Научно-практическая конференция</a:t>
            </a:r>
            <a:r>
              <a:rPr lang="en-US" altLang="ru-RU" sz="2000"/>
              <a:t> ”</a:t>
            </a:r>
            <a:r>
              <a:rPr lang="ru-RU" altLang="ru-RU" sz="2000"/>
              <a:t>Современная библиотека</a:t>
            </a:r>
            <a:r>
              <a:rPr lang="en-US" altLang="ru-RU" sz="2000"/>
              <a:t>: </a:t>
            </a:r>
            <a:r>
              <a:rPr lang="ru-RU" altLang="ru-RU" sz="2000"/>
              <a:t>от разработки проектов к их внедрению</a:t>
            </a:r>
            <a:r>
              <a:rPr lang="en-US" altLang="ru-RU" sz="2000"/>
              <a:t>”</a:t>
            </a:r>
            <a:endParaRPr lang="ru-RU" altLang="ru-RU" sz="2000"/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1547813" y="6165850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/>
              <a:t>г. Воронеж, 02.10.2013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fld id="{AB11192A-8E4B-4391-A068-FB29CAA24E9A}" type="slidenum">
              <a:rPr lang="ru-RU"/>
              <a:pPr algn="ctr">
                <a:defRPr/>
              </a:pPr>
              <a:t>10</a:t>
            </a:fld>
            <a:endParaRPr lang="ru-RU"/>
          </a:p>
        </p:txBody>
      </p:sp>
      <p:pic>
        <p:nvPicPr>
          <p:cNvPr id="16387" name="Picture 2" descr="IMG_53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2" name="Picture 2" descr="C:\Users\plm\Desktop\fotodesk\antik_li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8229600" cy="922337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C00000"/>
                </a:solidFill>
              </a:rPr>
              <a:t>Пришли иные времена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684213" y="1196975"/>
            <a:ext cx="8459787" cy="5516563"/>
          </a:xfrm>
        </p:spPr>
        <p:txBody>
          <a:bodyPr/>
          <a:lstStyle/>
          <a:p>
            <a:pPr marL="514350" indent="-514350" eaLnBrk="1" hangingPunct="1">
              <a:buFont typeface="Wingdings" pitchFamily="2" charset="2"/>
              <a:buChar char="ü"/>
            </a:pPr>
            <a:r>
              <a:rPr lang="ru-RU" altLang="ru-RU" smtClean="0"/>
              <a:t>Хоть и предполагаемый, но неожиданно мощный прорыв в области информационных технологий по всем направлениям</a:t>
            </a:r>
          </a:p>
          <a:p>
            <a:pPr marL="514350" indent="-514350" eaLnBrk="1" hangingPunct="1">
              <a:buFont typeface="Wingdings" pitchFamily="2" charset="2"/>
              <a:buChar char="ü"/>
            </a:pPr>
            <a:r>
              <a:rPr lang="ru-RU" altLang="ru-RU" smtClean="0"/>
              <a:t>Глобальный экономический кризис</a:t>
            </a:r>
          </a:p>
          <a:p>
            <a:pPr marL="514350" indent="-514350" eaLnBrk="1" hangingPunct="1">
              <a:buFont typeface="Wingdings" pitchFamily="2" charset="2"/>
              <a:buChar char="ü"/>
            </a:pPr>
            <a:r>
              <a:rPr lang="ru-RU" altLang="ru-RU" smtClean="0"/>
              <a:t>Структурная перестройка практических во всех отраслях, включая науку, культуру и образование в РФ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ru-RU" altLang="ru-RU" b="1" smtClean="0">
                <a:solidFill>
                  <a:srgbClr val="C00000"/>
                </a:solidFill>
              </a:rPr>
              <a:t>БИБЛИОТЕКИ попали в зону турбулентности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8229600" cy="998538"/>
          </a:xfrm>
        </p:spPr>
        <p:txBody>
          <a:bodyPr/>
          <a:lstStyle/>
          <a:p>
            <a:pPr eaLnBrk="1" hangingPunct="1"/>
            <a:r>
              <a:rPr lang="ru-RU" altLang="ru-RU" sz="3200" b="1" smtClean="0"/>
              <a:t>Реструктуризация</a:t>
            </a:r>
            <a:r>
              <a:rPr lang="en-US" altLang="ru-RU" sz="3200" b="1" smtClean="0"/>
              <a:t>:</a:t>
            </a:r>
            <a:r>
              <a:rPr lang="ru-RU" altLang="ru-RU" sz="3200" b="1" smtClean="0"/>
              <a:t> задачи крупного университета</a:t>
            </a:r>
            <a:endParaRPr lang="ru-RU" altLang="ru-RU" sz="3200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900113" y="1557338"/>
            <a:ext cx="8243887" cy="492918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altLang="ru-RU" smtClean="0"/>
              <a:t>Достигнутые показатели:</a:t>
            </a:r>
          </a:p>
          <a:p>
            <a:pPr eaLnBrk="1" hangingPunct="1"/>
            <a:r>
              <a:rPr lang="ru-RU" altLang="ru-RU" smtClean="0"/>
              <a:t>сокращение основных структур – </a:t>
            </a:r>
            <a:r>
              <a:rPr lang="ru-RU" altLang="ru-RU" b="1" smtClean="0">
                <a:solidFill>
                  <a:srgbClr val="C00000"/>
                </a:solidFill>
              </a:rPr>
              <a:t>на 50%</a:t>
            </a:r>
            <a:r>
              <a:rPr lang="en-US" altLang="ru-RU" b="1" smtClean="0">
                <a:solidFill>
                  <a:srgbClr val="C00000"/>
                </a:solidFill>
              </a:rPr>
              <a:t>;</a:t>
            </a:r>
            <a:endParaRPr lang="ru-RU" altLang="ru-RU" b="1" smtClean="0">
              <a:solidFill>
                <a:srgbClr val="C00000"/>
              </a:solidFill>
            </a:endParaRPr>
          </a:p>
          <a:p>
            <a:pPr eaLnBrk="1" hangingPunct="1"/>
            <a:r>
              <a:rPr lang="ru-RU" altLang="ru-RU" smtClean="0"/>
              <a:t>Сокращение кафедр – </a:t>
            </a:r>
            <a:r>
              <a:rPr lang="ru-RU" altLang="ru-RU" b="1" smtClean="0">
                <a:solidFill>
                  <a:srgbClr val="C00000"/>
                </a:solidFill>
              </a:rPr>
              <a:t>на 30%;</a:t>
            </a:r>
          </a:p>
          <a:p>
            <a:pPr eaLnBrk="1" hangingPunct="1"/>
            <a:r>
              <a:rPr lang="ru-RU" altLang="ru-RU" smtClean="0"/>
              <a:t>Сокращение численности преподавателей –на </a:t>
            </a:r>
            <a:r>
              <a:rPr lang="ru-RU" altLang="ru-RU" b="1" smtClean="0">
                <a:solidFill>
                  <a:srgbClr val="C00000"/>
                </a:solidFill>
              </a:rPr>
              <a:t>20%</a:t>
            </a:r>
            <a:r>
              <a:rPr lang="en-US" altLang="ru-RU" b="1" smtClean="0">
                <a:solidFill>
                  <a:srgbClr val="C00000"/>
                </a:solidFill>
              </a:rPr>
              <a:t>;</a:t>
            </a:r>
            <a:endParaRPr lang="ru-RU" altLang="ru-RU" smtClean="0"/>
          </a:p>
          <a:p>
            <a:pPr eaLnBrk="1" hangingPunct="1"/>
            <a:r>
              <a:rPr lang="ru-RU" altLang="ru-RU" smtClean="0"/>
              <a:t>В 2013 планируется достигнуть соотношения преподавателей и студентов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mtClean="0"/>
              <a:t>    1 : 6, в 2015 году –1 : 10.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4763" y="260350"/>
            <a:ext cx="7869237" cy="936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Реструктуризация</a:t>
            </a:r>
            <a:r>
              <a:rPr lang="en-US" sz="3600" b="1" dirty="0" smtClean="0"/>
              <a:t>:</a:t>
            </a:r>
            <a:r>
              <a:rPr lang="ru-RU" sz="3600" b="1" dirty="0" smtClean="0"/>
              <a:t> задачи крупного университета</a:t>
            </a:r>
            <a:r>
              <a:rPr lang="en-US" sz="3600" b="1" dirty="0" smtClean="0"/>
              <a:t> </a:t>
            </a:r>
            <a:r>
              <a:rPr lang="ru-RU" sz="3600" b="1" dirty="0" smtClean="0"/>
              <a:t>на ближайший 2014 год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6013" y="1412875"/>
            <a:ext cx="8027987" cy="54451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dirty="0" smtClean="0"/>
              <a:t>Перейти в статус автономного вуза, повышая уровень дохода от внебюджетной деятельности и мотивируя активность персонала;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dirty="0" smtClean="0"/>
              <a:t>Сократить число кафедр еще на </a:t>
            </a:r>
            <a:r>
              <a:rPr lang="ru-RU" sz="4500" b="1" dirty="0" smtClean="0">
                <a:solidFill>
                  <a:srgbClr val="C00000"/>
                </a:solidFill>
              </a:rPr>
              <a:t>10 % </a:t>
            </a:r>
            <a:r>
              <a:rPr lang="ru-RU" sz="4500" dirty="0" smtClean="0"/>
              <a:t>(всего на 30%);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dirty="0" smtClean="0"/>
              <a:t>Сократить численность преподавателей еще на </a:t>
            </a:r>
            <a:r>
              <a:rPr lang="ru-RU" sz="4500" b="1" dirty="0" smtClean="0">
                <a:solidFill>
                  <a:srgbClr val="C00000"/>
                </a:solidFill>
              </a:rPr>
              <a:t>20 % </a:t>
            </a:r>
            <a:r>
              <a:rPr lang="ru-RU" sz="4500" dirty="0" smtClean="0"/>
              <a:t>(всего на 40%);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dirty="0" smtClean="0"/>
              <a:t>Уменьшить численность обслуживающего</a:t>
            </a:r>
            <a:r>
              <a:rPr lang="en-US" sz="4500" dirty="0" smtClean="0"/>
              <a:t> </a:t>
            </a:r>
            <a:r>
              <a:rPr lang="ru-RU" sz="4500" dirty="0" smtClean="0"/>
              <a:t>и управленческого персонала на </a:t>
            </a:r>
            <a:r>
              <a:rPr lang="ru-RU" sz="4500" b="1" dirty="0" smtClean="0">
                <a:solidFill>
                  <a:srgbClr val="C00000"/>
                </a:solidFill>
              </a:rPr>
              <a:t>20 %.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258888" y="0"/>
            <a:ext cx="7885112" cy="1052513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Традиционный цикл накопления-потребления информации</a:t>
            </a:r>
            <a:endParaRPr lang="en-US" altLang="ru-RU" sz="4000" b="1" smtClean="0"/>
          </a:p>
        </p:txBody>
      </p:sp>
      <p:sp>
        <p:nvSpPr>
          <p:cNvPr id="21507" name="TextBox 46"/>
          <p:cNvSpPr txBox="1">
            <a:spLocks noChangeArrowheads="1"/>
          </p:cNvSpPr>
          <p:nvPr/>
        </p:nvSpPr>
        <p:spPr bwMode="auto">
          <a:xfrm>
            <a:off x="2195513" y="3573463"/>
            <a:ext cx="16557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>
                <a:latin typeface="Calibri" pitchFamily="34" charset="0"/>
              </a:rPr>
              <a:t>Цикл потребления</a:t>
            </a:r>
          </a:p>
          <a:p>
            <a:pPr algn="ctr" eaLnBrk="1" hangingPunct="1"/>
            <a:r>
              <a:rPr lang="ru-RU" altLang="ru-RU" sz="2000">
                <a:latin typeface="Calibri" pitchFamily="34" charset="0"/>
              </a:rPr>
              <a:t>информации</a:t>
            </a:r>
            <a:endParaRPr lang="en-US" altLang="ru-RU" sz="2000">
              <a:latin typeface="Calibri" pitchFamily="34" charset="0"/>
            </a:endParaRPr>
          </a:p>
        </p:txBody>
      </p:sp>
      <p:sp>
        <p:nvSpPr>
          <p:cNvPr id="21508" name="TextBox 47"/>
          <p:cNvSpPr txBox="1">
            <a:spLocks noChangeArrowheads="1"/>
          </p:cNvSpPr>
          <p:nvPr/>
        </p:nvSpPr>
        <p:spPr bwMode="auto">
          <a:xfrm>
            <a:off x="5940425" y="5013325"/>
            <a:ext cx="2087563" cy="70802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>
                <a:latin typeface="Calibri" pitchFamily="34" charset="0"/>
              </a:rPr>
              <a:t>Цикл накопления</a:t>
            </a:r>
          </a:p>
          <a:p>
            <a:pPr algn="ctr" eaLnBrk="1" hangingPunct="1"/>
            <a:r>
              <a:rPr lang="ru-RU" altLang="ru-RU" sz="2000">
                <a:latin typeface="Calibri" pitchFamily="34" charset="0"/>
              </a:rPr>
              <a:t>информации</a:t>
            </a:r>
            <a:endParaRPr lang="en-US" altLang="ru-RU" sz="2000">
              <a:latin typeface="Calibri" pitchFamily="34" charset="0"/>
            </a:endParaRPr>
          </a:p>
        </p:txBody>
      </p:sp>
      <p:sp>
        <p:nvSpPr>
          <p:cNvPr id="21509" name="TextBox 79"/>
          <p:cNvSpPr txBox="1">
            <a:spLocks noChangeArrowheads="1"/>
          </p:cNvSpPr>
          <p:nvPr/>
        </p:nvSpPr>
        <p:spPr bwMode="auto">
          <a:xfrm>
            <a:off x="3924300" y="2708275"/>
            <a:ext cx="17351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>
                <a:latin typeface="Calibri" pitchFamily="34" charset="0"/>
              </a:rPr>
              <a:t>Магазины,</a:t>
            </a:r>
          </a:p>
          <a:p>
            <a:pPr eaLnBrk="1" hangingPunct="1"/>
            <a:r>
              <a:rPr lang="ru-RU" altLang="ru-RU" sz="2400">
                <a:latin typeface="Calibri" pitchFamily="34" charset="0"/>
              </a:rPr>
              <a:t>библиотеки</a:t>
            </a:r>
            <a:endParaRPr lang="en-US" altLang="ru-RU" sz="2400">
              <a:latin typeface="Calibri" pitchFamily="34" charset="0"/>
            </a:endParaRPr>
          </a:p>
        </p:txBody>
      </p:sp>
      <p:sp>
        <p:nvSpPr>
          <p:cNvPr id="45" name="Выгнутая вверх стрелка 44"/>
          <p:cNvSpPr/>
          <p:nvPr/>
        </p:nvSpPr>
        <p:spPr>
          <a:xfrm flipH="1" flipV="1">
            <a:off x="755650" y="5084763"/>
            <a:ext cx="7931150" cy="1728787"/>
          </a:xfrm>
          <a:prstGeom prst="curvedDownArrow">
            <a:avLst>
              <a:gd name="adj1" fmla="val 20325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633663" y="1989138"/>
            <a:ext cx="1878012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/>
              <a:t>Поиск</a:t>
            </a:r>
            <a:endParaRPr lang="en-US" sz="2200" dirty="0"/>
          </a:p>
        </p:txBody>
      </p:sp>
      <p:sp>
        <p:nvSpPr>
          <p:cNvPr id="5" name="Овал 4"/>
          <p:cNvSpPr/>
          <p:nvPr/>
        </p:nvSpPr>
        <p:spPr>
          <a:xfrm>
            <a:off x="4721225" y="3716338"/>
            <a:ext cx="1878013" cy="865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/>
              <a:t>Заказ</a:t>
            </a:r>
            <a:endParaRPr lang="en-US" sz="2200" dirty="0"/>
          </a:p>
        </p:txBody>
      </p:sp>
      <p:sp>
        <p:nvSpPr>
          <p:cNvPr id="6" name="Овал 5"/>
          <p:cNvSpPr/>
          <p:nvPr/>
        </p:nvSpPr>
        <p:spPr>
          <a:xfrm>
            <a:off x="2633663" y="5445125"/>
            <a:ext cx="1878012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/>
              <a:t>Доставка</a:t>
            </a:r>
            <a:endParaRPr lang="en-US" sz="2200" dirty="0"/>
          </a:p>
        </p:txBody>
      </p:sp>
      <p:pic>
        <p:nvPicPr>
          <p:cNvPr id="21514" name="Picture 4" descr="C:\Docs\images\Gerald_G_Man_in_Su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3141663"/>
            <a:ext cx="609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Выгнутая вверх стрелка 43"/>
          <p:cNvSpPr/>
          <p:nvPr/>
        </p:nvSpPr>
        <p:spPr>
          <a:xfrm>
            <a:off x="963613" y="1412875"/>
            <a:ext cx="7791450" cy="158432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Дуга 71"/>
          <p:cNvSpPr/>
          <p:nvPr/>
        </p:nvSpPr>
        <p:spPr>
          <a:xfrm>
            <a:off x="1243013" y="2205038"/>
            <a:ext cx="4799012" cy="3816350"/>
          </a:xfrm>
          <a:prstGeom prst="arc">
            <a:avLst>
              <a:gd name="adj1" fmla="val 12223285"/>
              <a:gd name="adj2" fmla="val 14203174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" name="Дуга 72"/>
          <p:cNvSpPr/>
          <p:nvPr/>
        </p:nvSpPr>
        <p:spPr>
          <a:xfrm>
            <a:off x="1243013" y="2205038"/>
            <a:ext cx="4799012" cy="3816350"/>
          </a:xfrm>
          <a:prstGeom prst="arc">
            <a:avLst>
              <a:gd name="adj1" fmla="val 18087903"/>
              <a:gd name="adj2" fmla="val 21017005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" name="Дуга 73"/>
          <p:cNvSpPr/>
          <p:nvPr/>
        </p:nvSpPr>
        <p:spPr>
          <a:xfrm>
            <a:off x="1243013" y="2205038"/>
            <a:ext cx="4799012" cy="3816350"/>
          </a:xfrm>
          <a:prstGeom prst="arc">
            <a:avLst>
              <a:gd name="adj1" fmla="val 789841"/>
              <a:gd name="adj2" fmla="val 3608198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Дуга 74"/>
          <p:cNvSpPr/>
          <p:nvPr/>
        </p:nvSpPr>
        <p:spPr>
          <a:xfrm>
            <a:off x="1243013" y="2205038"/>
            <a:ext cx="4799012" cy="3816350"/>
          </a:xfrm>
          <a:prstGeom prst="arc">
            <a:avLst>
              <a:gd name="adj1" fmla="val 7602304"/>
              <a:gd name="adj2" fmla="val 9621285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20" name="Picture 5" descr="C:\Docs\images\SteveLambert_Library_Book_C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1957388"/>
            <a:ext cx="7651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6" descr="C:\Docs\images\isocity_facto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141663"/>
            <a:ext cx="15732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2" descr="C:\Docs\images\dollar_ba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84313"/>
            <a:ext cx="1206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3" name="TextBox 78"/>
          <p:cNvSpPr txBox="1">
            <a:spLocks noChangeArrowheads="1"/>
          </p:cNvSpPr>
          <p:nvPr/>
        </p:nvSpPr>
        <p:spPr bwMode="auto">
          <a:xfrm>
            <a:off x="6804025" y="2924175"/>
            <a:ext cx="1936750" cy="461963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>
                <a:latin typeface="Calibri" pitchFamily="34" charset="0"/>
              </a:rPr>
              <a:t>Издательства</a:t>
            </a:r>
            <a:endParaRPr lang="en-US" altLang="ru-RU" sz="2400">
              <a:latin typeface="Calibri" pitchFamily="34" charset="0"/>
            </a:endParaRPr>
          </a:p>
        </p:txBody>
      </p:sp>
      <p:pic>
        <p:nvPicPr>
          <p:cNvPr id="21524" name="Содержимое 14" descr="CrazyTerabyte_Book.p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5825" y="5661025"/>
            <a:ext cx="936625" cy="979488"/>
          </a:xfrm>
        </p:spPr>
      </p:pic>
      <p:pic>
        <p:nvPicPr>
          <p:cNvPr id="21525" name="Picture 5" descr="C:\Docs\images\SteveLambert_Library_Book_C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349500"/>
            <a:ext cx="7651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5" descr="C:\Docs\images\SteveLambert_Library_Book_C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7651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Скругленный прямоугольник 51"/>
          <p:cNvSpPr/>
          <p:nvPr/>
        </p:nvSpPr>
        <p:spPr>
          <a:xfrm>
            <a:off x="3059113" y="1052513"/>
            <a:ext cx="3241675" cy="55165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2531" name="Picture 4" descr="C:\Docs\images\Machovka_Bookca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41438"/>
            <a:ext cx="15128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Заголовок 1"/>
          <p:cNvSpPr>
            <a:spLocks noGrp="1"/>
          </p:cNvSpPr>
          <p:nvPr>
            <p:ph type="title"/>
          </p:nvPr>
        </p:nvSpPr>
        <p:spPr>
          <a:xfrm>
            <a:off x="1258888" y="0"/>
            <a:ext cx="7885112" cy="981075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Современный цикл накопления-потребления информации</a:t>
            </a:r>
            <a:endParaRPr lang="en-US" altLang="ru-RU" sz="3600" b="1" smtClean="0"/>
          </a:p>
        </p:txBody>
      </p:sp>
      <p:pic>
        <p:nvPicPr>
          <p:cNvPr id="22533" name="Picture 4" descr="C:\Docs\images\Gerald_G_Man_in_Suit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425" y="2997200"/>
            <a:ext cx="631825" cy="1800225"/>
          </a:xfrm>
        </p:spPr>
      </p:pic>
      <p:sp>
        <p:nvSpPr>
          <p:cNvPr id="6" name="Цилиндр 5"/>
          <p:cNvSpPr/>
          <p:nvPr/>
        </p:nvSpPr>
        <p:spPr>
          <a:xfrm>
            <a:off x="3924300" y="3213100"/>
            <a:ext cx="1511300" cy="16573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35" name="Picture 2" descr="C:\Docs\images\cfry_Clou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229225"/>
            <a:ext cx="2592388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1547813" y="1989138"/>
            <a:ext cx="2016125" cy="647700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692275" y="3933825"/>
            <a:ext cx="1943100" cy="0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1619250" y="4292600"/>
            <a:ext cx="1873250" cy="0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1619250" y="2349500"/>
            <a:ext cx="1944688" cy="574675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1476375" y="5084763"/>
            <a:ext cx="1655763" cy="1052512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692275" y="4868863"/>
            <a:ext cx="1584325" cy="936625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716463" y="4797425"/>
            <a:ext cx="0" cy="576263"/>
          </a:xfrm>
          <a:prstGeom prst="straightConnector1">
            <a:avLst/>
          </a:prstGeom>
          <a:noFill/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804025" y="3132138"/>
            <a:ext cx="230505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  <a:cs typeface="+mn-cs"/>
              </a:rPr>
              <a:t>Издательство</a:t>
            </a:r>
            <a:endParaRPr lang="en-US" sz="2800" b="1" dirty="0">
              <a:latin typeface="+mn-lt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04025" y="4581525"/>
            <a:ext cx="1728788" cy="522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latin typeface="+mn-lt"/>
                <a:cs typeface="+mn-cs"/>
              </a:rPr>
              <a:t>Агрегатор</a:t>
            </a:r>
            <a:endParaRPr lang="en-US" sz="2800" b="1" dirty="0">
              <a:latin typeface="+mn-lt"/>
              <a:cs typeface="+mn-cs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5364163" y="3429000"/>
            <a:ext cx="1439862" cy="144463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5435600" y="4581525"/>
            <a:ext cx="1296988" cy="215900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7380288" y="3716338"/>
            <a:ext cx="647700" cy="719137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Дуга 42"/>
          <p:cNvSpPr/>
          <p:nvPr/>
        </p:nvSpPr>
        <p:spPr>
          <a:xfrm>
            <a:off x="4716463" y="2349500"/>
            <a:ext cx="1368425" cy="3600450"/>
          </a:xfrm>
          <a:prstGeom prst="arc">
            <a:avLst>
              <a:gd name="adj1" fmla="val 16575394"/>
              <a:gd name="adj2" fmla="val 4741609"/>
            </a:avLst>
          </a:prstGeom>
          <a:noFill/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Полилиния 44"/>
          <p:cNvSpPr/>
          <p:nvPr/>
        </p:nvSpPr>
        <p:spPr>
          <a:xfrm>
            <a:off x="1692275" y="2060575"/>
            <a:ext cx="3194050" cy="1485900"/>
          </a:xfrm>
          <a:custGeom>
            <a:avLst/>
            <a:gdLst>
              <a:gd name="connsiteX0" fmla="*/ 0 w 95314"/>
              <a:gd name="connsiteY0" fmla="*/ 0 h 195263"/>
              <a:gd name="connsiteX1" fmla="*/ 38100 w 95314"/>
              <a:gd name="connsiteY1" fmla="*/ 14288 h 195263"/>
              <a:gd name="connsiteX2" fmla="*/ 57150 w 95314"/>
              <a:gd name="connsiteY2" fmla="*/ 42863 h 195263"/>
              <a:gd name="connsiteX3" fmla="*/ 66675 w 95314"/>
              <a:gd name="connsiteY3" fmla="*/ 57150 h 195263"/>
              <a:gd name="connsiteX4" fmla="*/ 80963 w 95314"/>
              <a:gd name="connsiteY4" fmla="*/ 109538 h 195263"/>
              <a:gd name="connsiteX5" fmla="*/ 71438 w 95314"/>
              <a:gd name="connsiteY5" fmla="*/ 195263 h 195263"/>
              <a:gd name="connsiteX0" fmla="*/ 3150443 w 3231406"/>
              <a:gd name="connsiteY0" fmla="*/ 0 h 662558"/>
              <a:gd name="connsiteX1" fmla="*/ 3188543 w 3231406"/>
              <a:gd name="connsiteY1" fmla="*/ 14288 h 662558"/>
              <a:gd name="connsiteX2" fmla="*/ 3207593 w 3231406"/>
              <a:gd name="connsiteY2" fmla="*/ 42863 h 662558"/>
              <a:gd name="connsiteX3" fmla="*/ 3217118 w 3231406"/>
              <a:gd name="connsiteY3" fmla="*/ 57150 h 662558"/>
              <a:gd name="connsiteX4" fmla="*/ 3231406 w 3231406"/>
              <a:gd name="connsiteY4" fmla="*/ 109538 h 662558"/>
              <a:gd name="connsiteX5" fmla="*/ 0 w 3231406"/>
              <a:gd name="connsiteY5" fmla="*/ 662558 h 662558"/>
              <a:gd name="connsiteX0" fmla="*/ 3150443 w 3227861"/>
              <a:gd name="connsiteY0" fmla="*/ 0 h 662558"/>
              <a:gd name="connsiteX1" fmla="*/ 3188543 w 3227861"/>
              <a:gd name="connsiteY1" fmla="*/ 14288 h 662558"/>
              <a:gd name="connsiteX2" fmla="*/ 3207593 w 3227861"/>
              <a:gd name="connsiteY2" fmla="*/ 42863 h 662558"/>
              <a:gd name="connsiteX3" fmla="*/ 3217118 w 3227861"/>
              <a:gd name="connsiteY3" fmla="*/ 57150 h 662558"/>
              <a:gd name="connsiteX4" fmla="*/ 2232249 w 3227861"/>
              <a:gd name="connsiteY4" fmla="*/ 86493 h 662558"/>
              <a:gd name="connsiteX5" fmla="*/ 0 w 3227861"/>
              <a:gd name="connsiteY5" fmla="*/ 662558 h 662558"/>
              <a:gd name="connsiteX0" fmla="*/ 3150443 w 3210153"/>
              <a:gd name="connsiteY0" fmla="*/ 0 h 662558"/>
              <a:gd name="connsiteX1" fmla="*/ 3188543 w 3210153"/>
              <a:gd name="connsiteY1" fmla="*/ 14288 h 662558"/>
              <a:gd name="connsiteX2" fmla="*/ 3207593 w 3210153"/>
              <a:gd name="connsiteY2" fmla="*/ 42863 h 662558"/>
              <a:gd name="connsiteX3" fmla="*/ 3168354 w 3210153"/>
              <a:gd name="connsiteY3" fmla="*/ 590549 h 662558"/>
              <a:gd name="connsiteX4" fmla="*/ 2232249 w 3210153"/>
              <a:gd name="connsiteY4" fmla="*/ 86493 h 662558"/>
              <a:gd name="connsiteX5" fmla="*/ 0 w 3210153"/>
              <a:gd name="connsiteY5" fmla="*/ 662558 h 662558"/>
              <a:gd name="connsiteX0" fmla="*/ 3150443 w 3210153"/>
              <a:gd name="connsiteY0" fmla="*/ 84230 h 746788"/>
              <a:gd name="connsiteX1" fmla="*/ 3188543 w 3210153"/>
              <a:gd name="connsiteY1" fmla="*/ 98518 h 746788"/>
              <a:gd name="connsiteX2" fmla="*/ 3207593 w 3210153"/>
              <a:gd name="connsiteY2" fmla="*/ 127093 h 746788"/>
              <a:gd name="connsiteX3" fmla="*/ 3168354 w 3210153"/>
              <a:gd name="connsiteY3" fmla="*/ 674779 h 746788"/>
              <a:gd name="connsiteX4" fmla="*/ 2376266 w 3210153"/>
              <a:gd name="connsiteY4" fmla="*/ 26707 h 746788"/>
              <a:gd name="connsiteX5" fmla="*/ 0 w 3210153"/>
              <a:gd name="connsiteY5" fmla="*/ 746788 h 746788"/>
              <a:gd name="connsiteX0" fmla="*/ 3150443 w 3314930"/>
              <a:gd name="connsiteY0" fmla="*/ 84230 h 746788"/>
              <a:gd name="connsiteX1" fmla="*/ 3188543 w 3314930"/>
              <a:gd name="connsiteY1" fmla="*/ 98518 h 746788"/>
              <a:gd name="connsiteX2" fmla="*/ 3312370 w 3314930"/>
              <a:gd name="connsiteY2" fmla="*/ 674779 h 746788"/>
              <a:gd name="connsiteX3" fmla="*/ 3168354 w 3314930"/>
              <a:gd name="connsiteY3" fmla="*/ 674779 h 746788"/>
              <a:gd name="connsiteX4" fmla="*/ 2376266 w 3314930"/>
              <a:gd name="connsiteY4" fmla="*/ 26707 h 746788"/>
              <a:gd name="connsiteX5" fmla="*/ 0 w 3314930"/>
              <a:gd name="connsiteY5" fmla="*/ 746788 h 746788"/>
              <a:gd name="connsiteX0" fmla="*/ 3150443 w 3314930"/>
              <a:gd name="connsiteY0" fmla="*/ 84230 h 746788"/>
              <a:gd name="connsiteX1" fmla="*/ 3188543 w 3314930"/>
              <a:gd name="connsiteY1" fmla="*/ 98518 h 746788"/>
              <a:gd name="connsiteX2" fmla="*/ 3312370 w 3314930"/>
              <a:gd name="connsiteY2" fmla="*/ 674779 h 746788"/>
              <a:gd name="connsiteX3" fmla="*/ 2952329 w 3314930"/>
              <a:gd name="connsiteY3" fmla="*/ 674779 h 746788"/>
              <a:gd name="connsiteX4" fmla="*/ 2376266 w 3314930"/>
              <a:gd name="connsiteY4" fmla="*/ 26707 h 746788"/>
              <a:gd name="connsiteX5" fmla="*/ 0 w 3314930"/>
              <a:gd name="connsiteY5" fmla="*/ 746788 h 746788"/>
              <a:gd name="connsiteX0" fmla="*/ 3150443 w 3330992"/>
              <a:gd name="connsiteY0" fmla="*/ 84230 h 746788"/>
              <a:gd name="connsiteX1" fmla="*/ 3312369 w 3330992"/>
              <a:gd name="connsiteY1" fmla="*/ 314739 h 746788"/>
              <a:gd name="connsiteX2" fmla="*/ 3312370 w 3330992"/>
              <a:gd name="connsiteY2" fmla="*/ 674779 h 746788"/>
              <a:gd name="connsiteX3" fmla="*/ 2952329 w 3330992"/>
              <a:gd name="connsiteY3" fmla="*/ 674779 h 746788"/>
              <a:gd name="connsiteX4" fmla="*/ 2376266 w 3330992"/>
              <a:gd name="connsiteY4" fmla="*/ 26707 h 746788"/>
              <a:gd name="connsiteX5" fmla="*/ 0 w 3330992"/>
              <a:gd name="connsiteY5" fmla="*/ 746788 h 746788"/>
              <a:gd name="connsiteX0" fmla="*/ 3150443 w 3330992"/>
              <a:gd name="connsiteY0" fmla="*/ 84230 h 746788"/>
              <a:gd name="connsiteX1" fmla="*/ 3312369 w 3330992"/>
              <a:gd name="connsiteY1" fmla="*/ 314739 h 746788"/>
              <a:gd name="connsiteX2" fmla="*/ 3312370 w 3330992"/>
              <a:gd name="connsiteY2" fmla="*/ 674779 h 746788"/>
              <a:gd name="connsiteX3" fmla="*/ 2592289 w 3330992"/>
              <a:gd name="connsiteY3" fmla="*/ 26707 h 746788"/>
              <a:gd name="connsiteX4" fmla="*/ 2376266 w 3330992"/>
              <a:gd name="connsiteY4" fmla="*/ 26707 h 746788"/>
              <a:gd name="connsiteX5" fmla="*/ 0 w 3330992"/>
              <a:gd name="connsiteY5" fmla="*/ 746788 h 746788"/>
              <a:gd name="connsiteX0" fmla="*/ 3150443 w 3431590"/>
              <a:gd name="connsiteY0" fmla="*/ 84230 h 775647"/>
              <a:gd name="connsiteX1" fmla="*/ 3312369 w 3431590"/>
              <a:gd name="connsiteY1" fmla="*/ 314739 h 775647"/>
              <a:gd name="connsiteX2" fmla="*/ 3024337 w 3431590"/>
              <a:gd name="connsiteY2" fmla="*/ 674779 h 775647"/>
              <a:gd name="connsiteX3" fmla="*/ 3312370 w 3431590"/>
              <a:gd name="connsiteY3" fmla="*/ 674779 h 775647"/>
              <a:gd name="connsiteX4" fmla="*/ 2592289 w 3431590"/>
              <a:gd name="connsiteY4" fmla="*/ 26707 h 775647"/>
              <a:gd name="connsiteX5" fmla="*/ 2376266 w 3431590"/>
              <a:gd name="connsiteY5" fmla="*/ 26707 h 775647"/>
              <a:gd name="connsiteX6" fmla="*/ 0 w 3431590"/>
              <a:gd name="connsiteY6" fmla="*/ 746788 h 775647"/>
              <a:gd name="connsiteX0" fmla="*/ 3150443 w 3528393"/>
              <a:gd name="connsiteY0" fmla="*/ 84230 h 775647"/>
              <a:gd name="connsiteX1" fmla="*/ 3312369 w 3528393"/>
              <a:gd name="connsiteY1" fmla="*/ 314739 h 775647"/>
              <a:gd name="connsiteX2" fmla="*/ 3528393 w 3528393"/>
              <a:gd name="connsiteY2" fmla="*/ 674779 h 775647"/>
              <a:gd name="connsiteX3" fmla="*/ 3312370 w 3528393"/>
              <a:gd name="connsiteY3" fmla="*/ 674779 h 775647"/>
              <a:gd name="connsiteX4" fmla="*/ 2592289 w 3528393"/>
              <a:gd name="connsiteY4" fmla="*/ 26707 h 775647"/>
              <a:gd name="connsiteX5" fmla="*/ 2376266 w 3528393"/>
              <a:gd name="connsiteY5" fmla="*/ 26707 h 775647"/>
              <a:gd name="connsiteX6" fmla="*/ 0 w 3528393"/>
              <a:gd name="connsiteY6" fmla="*/ 746788 h 775647"/>
              <a:gd name="connsiteX0" fmla="*/ 3150443 w 3576398"/>
              <a:gd name="connsiteY0" fmla="*/ 84230 h 775647"/>
              <a:gd name="connsiteX1" fmla="*/ 3312369 w 3576398"/>
              <a:gd name="connsiteY1" fmla="*/ 314739 h 775647"/>
              <a:gd name="connsiteX2" fmla="*/ 3528393 w 3576398"/>
              <a:gd name="connsiteY2" fmla="*/ 674779 h 775647"/>
              <a:gd name="connsiteX3" fmla="*/ 3024337 w 3576398"/>
              <a:gd name="connsiteY3" fmla="*/ 674779 h 775647"/>
              <a:gd name="connsiteX4" fmla="*/ 2592289 w 3576398"/>
              <a:gd name="connsiteY4" fmla="*/ 26707 h 775647"/>
              <a:gd name="connsiteX5" fmla="*/ 2376266 w 3576398"/>
              <a:gd name="connsiteY5" fmla="*/ 26707 h 775647"/>
              <a:gd name="connsiteX6" fmla="*/ 0 w 3576398"/>
              <a:gd name="connsiteY6" fmla="*/ 746788 h 775647"/>
              <a:gd name="connsiteX0" fmla="*/ 3150443 w 3360373"/>
              <a:gd name="connsiteY0" fmla="*/ 84230 h 806794"/>
              <a:gd name="connsiteX1" fmla="*/ 3312369 w 3360373"/>
              <a:gd name="connsiteY1" fmla="*/ 314739 h 806794"/>
              <a:gd name="connsiteX2" fmla="*/ 3312368 w 3360373"/>
              <a:gd name="connsiteY2" fmla="*/ 746787 h 806794"/>
              <a:gd name="connsiteX3" fmla="*/ 3024337 w 3360373"/>
              <a:gd name="connsiteY3" fmla="*/ 674779 h 806794"/>
              <a:gd name="connsiteX4" fmla="*/ 2592289 w 3360373"/>
              <a:gd name="connsiteY4" fmla="*/ 26707 h 806794"/>
              <a:gd name="connsiteX5" fmla="*/ 2376266 w 3360373"/>
              <a:gd name="connsiteY5" fmla="*/ 26707 h 806794"/>
              <a:gd name="connsiteX6" fmla="*/ 0 w 3360373"/>
              <a:gd name="connsiteY6" fmla="*/ 746788 h 806794"/>
              <a:gd name="connsiteX0" fmla="*/ 3150443 w 3360373"/>
              <a:gd name="connsiteY0" fmla="*/ 816022 h 1538586"/>
              <a:gd name="connsiteX1" fmla="*/ 2592289 w 3360373"/>
              <a:gd name="connsiteY1" fmla="*/ 38418 h 1538586"/>
              <a:gd name="connsiteX2" fmla="*/ 3312369 w 3360373"/>
              <a:gd name="connsiteY2" fmla="*/ 1046531 h 1538586"/>
              <a:gd name="connsiteX3" fmla="*/ 3312368 w 3360373"/>
              <a:gd name="connsiteY3" fmla="*/ 1478579 h 1538586"/>
              <a:gd name="connsiteX4" fmla="*/ 3024337 w 3360373"/>
              <a:gd name="connsiteY4" fmla="*/ 1406571 h 1538586"/>
              <a:gd name="connsiteX5" fmla="*/ 2592289 w 3360373"/>
              <a:gd name="connsiteY5" fmla="*/ 758499 h 1538586"/>
              <a:gd name="connsiteX6" fmla="*/ 2376266 w 3360373"/>
              <a:gd name="connsiteY6" fmla="*/ 758499 h 1538586"/>
              <a:gd name="connsiteX7" fmla="*/ 0 w 3360373"/>
              <a:gd name="connsiteY7" fmla="*/ 1478580 h 1538586"/>
              <a:gd name="connsiteX0" fmla="*/ 3150443 w 3360373"/>
              <a:gd name="connsiteY0" fmla="*/ 816022 h 1538586"/>
              <a:gd name="connsiteX1" fmla="*/ 2592289 w 3360373"/>
              <a:gd name="connsiteY1" fmla="*/ 38418 h 1538586"/>
              <a:gd name="connsiteX2" fmla="*/ 3168353 w 3360373"/>
              <a:gd name="connsiteY2" fmla="*/ 254442 h 1538586"/>
              <a:gd name="connsiteX3" fmla="*/ 3312369 w 3360373"/>
              <a:gd name="connsiteY3" fmla="*/ 1046531 h 1538586"/>
              <a:gd name="connsiteX4" fmla="*/ 3312368 w 3360373"/>
              <a:gd name="connsiteY4" fmla="*/ 1478579 h 1538586"/>
              <a:gd name="connsiteX5" fmla="*/ 3024337 w 3360373"/>
              <a:gd name="connsiteY5" fmla="*/ 1406571 h 1538586"/>
              <a:gd name="connsiteX6" fmla="*/ 2592289 w 3360373"/>
              <a:gd name="connsiteY6" fmla="*/ 758499 h 1538586"/>
              <a:gd name="connsiteX7" fmla="*/ 2376266 w 3360373"/>
              <a:gd name="connsiteY7" fmla="*/ 758499 h 1538586"/>
              <a:gd name="connsiteX8" fmla="*/ 0 w 3360373"/>
              <a:gd name="connsiteY8" fmla="*/ 1478580 h 1538586"/>
              <a:gd name="connsiteX0" fmla="*/ 3150443 w 3360373"/>
              <a:gd name="connsiteY0" fmla="*/ 816022 h 1538586"/>
              <a:gd name="connsiteX1" fmla="*/ 2592289 w 3360373"/>
              <a:gd name="connsiteY1" fmla="*/ 38418 h 1538586"/>
              <a:gd name="connsiteX2" fmla="*/ 3168353 w 3360373"/>
              <a:gd name="connsiteY2" fmla="*/ 254442 h 1538586"/>
              <a:gd name="connsiteX3" fmla="*/ 3312369 w 3360373"/>
              <a:gd name="connsiteY3" fmla="*/ 1046531 h 1538586"/>
              <a:gd name="connsiteX4" fmla="*/ 3312368 w 3360373"/>
              <a:gd name="connsiteY4" fmla="*/ 1478579 h 1538586"/>
              <a:gd name="connsiteX5" fmla="*/ 3024337 w 3360373"/>
              <a:gd name="connsiteY5" fmla="*/ 1406571 h 1538586"/>
              <a:gd name="connsiteX6" fmla="*/ 2592289 w 3360373"/>
              <a:gd name="connsiteY6" fmla="*/ 758499 h 1538586"/>
              <a:gd name="connsiteX7" fmla="*/ 2376266 w 3360373"/>
              <a:gd name="connsiteY7" fmla="*/ 758499 h 1538586"/>
              <a:gd name="connsiteX8" fmla="*/ 0 w 3360373"/>
              <a:gd name="connsiteY8" fmla="*/ 1478580 h 1538586"/>
              <a:gd name="connsiteX0" fmla="*/ 2520281 w 3360373"/>
              <a:gd name="connsiteY0" fmla="*/ 182434 h 1538586"/>
              <a:gd name="connsiteX1" fmla="*/ 2592289 w 3360373"/>
              <a:gd name="connsiteY1" fmla="*/ 38418 h 1538586"/>
              <a:gd name="connsiteX2" fmla="*/ 3168353 w 3360373"/>
              <a:gd name="connsiteY2" fmla="*/ 254442 h 1538586"/>
              <a:gd name="connsiteX3" fmla="*/ 3312369 w 3360373"/>
              <a:gd name="connsiteY3" fmla="*/ 1046531 h 1538586"/>
              <a:gd name="connsiteX4" fmla="*/ 3312368 w 3360373"/>
              <a:gd name="connsiteY4" fmla="*/ 1478579 h 1538586"/>
              <a:gd name="connsiteX5" fmla="*/ 3024337 w 3360373"/>
              <a:gd name="connsiteY5" fmla="*/ 1406571 h 1538586"/>
              <a:gd name="connsiteX6" fmla="*/ 2592289 w 3360373"/>
              <a:gd name="connsiteY6" fmla="*/ 758499 h 1538586"/>
              <a:gd name="connsiteX7" fmla="*/ 2376266 w 3360373"/>
              <a:gd name="connsiteY7" fmla="*/ 758499 h 1538586"/>
              <a:gd name="connsiteX8" fmla="*/ 0 w 3360373"/>
              <a:gd name="connsiteY8" fmla="*/ 1478580 h 153858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92289 w 3360373"/>
              <a:gd name="connsiteY5" fmla="*/ 721669 h 1501756"/>
              <a:gd name="connsiteX6" fmla="*/ 2376266 w 3360373"/>
              <a:gd name="connsiteY6" fmla="*/ 721669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92289 w 3360373"/>
              <a:gd name="connsiteY5" fmla="*/ 721669 h 1501756"/>
              <a:gd name="connsiteX6" fmla="*/ 2376266 w 3360373"/>
              <a:gd name="connsiteY6" fmla="*/ 721669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92289 w 3360373"/>
              <a:gd name="connsiteY5" fmla="*/ 721669 h 1501756"/>
              <a:gd name="connsiteX6" fmla="*/ 2376266 w 3360373"/>
              <a:gd name="connsiteY6" fmla="*/ 721669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92289 w 3360373"/>
              <a:gd name="connsiteY5" fmla="*/ 721669 h 1501756"/>
              <a:gd name="connsiteX6" fmla="*/ 2304257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92289 w 3360373"/>
              <a:gd name="connsiteY5" fmla="*/ 721669 h 1501756"/>
              <a:gd name="connsiteX6" fmla="*/ 2304257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92289 w 3360373"/>
              <a:gd name="connsiteY5" fmla="*/ 721669 h 1501756"/>
              <a:gd name="connsiteX6" fmla="*/ 2304257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20281 w 3360373"/>
              <a:gd name="connsiteY5" fmla="*/ 649660 h 1501756"/>
              <a:gd name="connsiteX6" fmla="*/ 2304257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20281 w 3360373"/>
              <a:gd name="connsiteY5" fmla="*/ 649660 h 1501756"/>
              <a:gd name="connsiteX6" fmla="*/ 2304257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20281 w 3360373"/>
              <a:gd name="connsiteY5" fmla="*/ 649660 h 1501756"/>
              <a:gd name="connsiteX6" fmla="*/ 2304257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20281 w 3360373"/>
              <a:gd name="connsiteY5" fmla="*/ 649660 h 1501756"/>
              <a:gd name="connsiteX6" fmla="*/ 2304257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20281 w 3360373"/>
              <a:gd name="connsiteY5" fmla="*/ 649660 h 1501756"/>
              <a:gd name="connsiteX6" fmla="*/ 2304257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20281 w 3360373"/>
              <a:gd name="connsiteY5" fmla="*/ 649660 h 1501756"/>
              <a:gd name="connsiteX6" fmla="*/ 2160241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20281 w 3360373"/>
              <a:gd name="connsiteY5" fmla="*/ 649660 h 1501756"/>
              <a:gd name="connsiteX6" fmla="*/ 2160241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20281 w 3360373"/>
              <a:gd name="connsiteY5" fmla="*/ 649660 h 1501756"/>
              <a:gd name="connsiteX6" fmla="*/ 2160241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520281 w 3360373"/>
              <a:gd name="connsiteY5" fmla="*/ 649660 h 1501756"/>
              <a:gd name="connsiteX6" fmla="*/ 2160241 w 3360373"/>
              <a:gd name="connsiteY6" fmla="*/ 721668 h 1501756"/>
              <a:gd name="connsiteX7" fmla="*/ 0 w 3360373"/>
              <a:gd name="connsiteY7" fmla="*/ 1441750 h 1501756"/>
              <a:gd name="connsiteX0" fmla="*/ 2592289 w 3360373"/>
              <a:gd name="connsiteY0" fmla="*/ 1588 h 1501756"/>
              <a:gd name="connsiteX1" fmla="*/ 3168353 w 3360373"/>
              <a:gd name="connsiteY1" fmla="*/ 217612 h 1501756"/>
              <a:gd name="connsiteX2" fmla="*/ 3312369 w 3360373"/>
              <a:gd name="connsiteY2" fmla="*/ 1009701 h 1501756"/>
              <a:gd name="connsiteX3" fmla="*/ 3312368 w 3360373"/>
              <a:gd name="connsiteY3" fmla="*/ 1441749 h 1501756"/>
              <a:gd name="connsiteX4" fmla="*/ 3024337 w 3360373"/>
              <a:gd name="connsiteY4" fmla="*/ 1369741 h 1501756"/>
              <a:gd name="connsiteX5" fmla="*/ 2448273 w 3360373"/>
              <a:gd name="connsiteY5" fmla="*/ 649660 h 1501756"/>
              <a:gd name="connsiteX6" fmla="*/ 2160241 w 3360373"/>
              <a:gd name="connsiteY6" fmla="*/ 721668 h 1501756"/>
              <a:gd name="connsiteX7" fmla="*/ 0 w 3360373"/>
              <a:gd name="connsiteY7" fmla="*/ 1441750 h 1501756"/>
              <a:gd name="connsiteX0" fmla="*/ 2160240 w 2928324"/>
              <a:gd name="connsiteY0" fmla="*/ 1588 h 1501756"/>
              <a:gd name="connsiteX1" fmla="*/ 2736304 w 2928324"/>
              <a:gd name="connsiteY1" fmla="*/ 217612 h 1501756"/>
              <a:gd name="connsiteX2" fmla="*/ 2880320 w 2928324"/>
              <a:gd name="connsiteY2" fmla="*/ 1009701 h 1501756"/>
              <a:gd name="connsiteX3" fmla="*/ 2880319 w 2928324"/>
              <a:gd name="connsiteY3" fmla="*/ 1441749 h 1501756"/>
              <a:gd name="connsiteX4" fmla="*/ 2592288 w 2928324"/>
              <a:gd name="connsiteY4" fmla="*/ 1369741 h 1501756"/>
              <a:gd name="connsiteX5" fmla="*/ 2016224 w 2928324"/>
              <a:gd name="connsiteY5" fmla="*/ 649660 h 1501756"/>
              <a:gd name="connsiteX6" fmla="*/ 1728192 w 2928324"/>
              <a:gd name="connsiteY6" fmla="*/ 721668 h 1501756"/>
              <a:gd name="connsiteX7" fmla="*/ 0 w 2928324"/>
              <a:gd name="connsiteY7" fmla="*/ 1297732 h 1501756"/>
              <a:gd name="connsiteX0" fmla="*/ 2376263 w 2928324"/>
              <a:gd name="connsiteY0" fmla="*/ 12001 h 1440161"/>
              <a:gd name="connsiteX1" fmla="*/ 2736304 w 2928324"/>
              <a:gd name="connsiteY1" fmla="*/ 156017 h 1440161"/>
              <a:gd name="connsiteX2" fmla="*/ 2880320 w 2928324"/>
              <a:gd name="connsiteY2" fmla="*/ 948106 h 1440161"/>
              <a:gd name="connsiteX3" fmla="*/ 2880319 w 2928324"/>
              <a:gd name="connsiteY3" fmla="*/ 1380154 h 1440161"/>
              <a:gd name="connsiteX4" fmla="*/ 2592288 w 2928324"/>
              <a:gd name="connsiteY4" fmla="*/ 1308146 h 1440161"/>
              <a:gd name="connsiteX5" fmla="*/ 2016224 w 2928324"/>
              <a:gd name="connsiteY5" fmla="*/ 588065 h 1440161"/>
              <a:gd name="connsiteX6" fmla="*/ 1728192 w 2928324"/>
              <a:gd name="connsiteY6" fmla="*/ 660073 h 1440161"/>
              <a:gd name="connsiteX7" fmla="*/ 0 w 2928324"/>
              <a:gd name="connsiteY7" fmla="*/ 1236137 h 1440161"/>
              <a:gd name="connsiteX0" fmla="*/ 2376263 w 2904322"/>
              <a:gd name="connsiteY0" fmla="*/ 84009 h 1512169"/>
              <a:gd name="connsiteX1" fmla="*/ 2736304 w 2904322"/>
              <a:gd name="connsiteY1" fmla="*/ 228025 h 1512169"/>
              <a:gd name="connsiteX2" fmla="*/ 2880319 w 2904322"/>
              <a:gd name="connsiteY2" fmla="*/ 1452162 h 1512169"/>
              <a:gd name="connsiteX3" fmla="*/ 2592288 w 2904322"/>
              <a:gd name="connsiteY3" fmla="*/ 1380154 h 1512169"/>
              <a:gd name="connsiteX4" fmla="*/ 2016224 w 2904322"/>
              <a:gd name="connsiteY4" fmla="*/ 660073 h 1512169"/>
              <a:gd name="connsiteX5" fmla="*/ 1728192 w 2904322"/>
              <a:gd name="connsiteY5" fmla="*/ 732081 h 1512169"/>
              <a:gd name="connsiteX6" fmla="*/ 0 w 2904322"/>
              <a:gd name="connsiteY6" fmla="*/ 1308145 h 1512169"/>
              <a:gd name="connsiteX0" fmla="*/ 2376263 w 2964328"/>
              <a:gd name="connsiteY0" fmla="*/ 84009 h 1512169"/>
              <a:gd name="connsiteX1" fmla="*/ 2880319 w 2964328"/>
              <a:gd name="connsiteY1" fmla="*/ 228025 h 1512169"/>
              <a:gd name="connsiteX2" fmla="*/ 2880319 w 2964328"/>
              <a:gd name="connsiteY2" fmla="*/ 1452162 h 1512169"/>
              <a:gd name="connsiteX3" fmla="*/ 2592288 w 2964328"/>
              <a:gd name="connsiteY3" fmla="*/ 1380154 h 1512169"/>
              <a:gd name="connsiteX4" fmla="*/ 2016224 w 2964328"/>
              <a:gd name="connsiteY4" fmla="*/ 660073 h 1512169"/>
              <a:gd name="connsiteX5" fmla="*/ 1728192 w 2964328"/>
              <a:gd name="connsiteY5" fmla="*/ 732081 h 1512169"/>
              <a:gd name="connsiteX6" fmla="*/ 0 w 2964328"/>
              <a:gd name="connsiteY6" fmla="*/ 1308145 h 1512169"/>
              <a:gd name="connsiteX0" fmla="*/ 2376263 w 3048338"/>
              <a:gd name="connsiteY0" fmla="*/ 72008 h 1469021"/>
              <a:gd name="connsiteX1" fmla="*/ 2880319 w 3048338"/>
              <a:gd name="connsiteY1" fmla="*/ 216024 h 1469021"/>
              <a:gd name="connsiteX2" fmla="*/ 3024335 w 3048338"/>
              <a:gd name="connsiteY2" fmla="*/ 1368152 h 1469021"/>
              <a:gd name="connsiteX3" fmla="*/ 2592288 w 3048338"/>
              <a:gd name="connsiteY3" fmla="*/ 1368153 h 1469021"/>
              <a:gd name="connsiteX4" fmla="*/ 2016224 w 3048338"/>
              <a:gd name="connsiteY4" fmla="*/ 648072 h 1469021"/>
              <a:gd name="connsiteX5" fmla="*/ 1728192 w 3048338"/>
              <a:gd name="connsiteY5" fmla="*/ 720080 h 1469021"/>
              <a:gd name="connsiteX6" fmla="*/ 0 w 3048338"/>
              <a:gd name="connsiteY6" fmla="*/ 1296144 h 1469021"/>
              <a:gd name="connsiteX0" fmla="*/ 2376263 w 3048338"/>
              <a:gd name="connsiteY0" fmla="*/ 72008 h 1428159"/>
              <a:gd name="connsiteX1" fmla="*/ 2880319 w 3048338"/>
              <a:gd name="connsiteY1" fmla="*/ 216024 h 1428159"/>
              <a:gd name="connsiteX2" fmla="*/ 3024335 w 3048338"/>
              <a:gd name="connsiteY2" fmla="*/ 1368152 h 1428159"/>
              <a:gd name="connsiteX3" fmla="*/ 2592287 w 3048338"/>
              <a:gd name="connsiteY3" fmla="*/ 1296144 h 1428159"/>
              <a:gd name="connsiteX4" fmla="*/ 2016224 w 3048338"/>
              <a:gd name="connsiteY4" fmla="*/ 648072 h 1428159"/>
              <a:gd name="connsiteX5" fmla="*/ 1728192 w 3048338"/>
              <a:gd name="connsiteY5" fmla="*/ 720080 h 1428159"/>
              <a:gd name="connsiteX6" fmla="*/ 0 w 3048338"/>
              <a:gd name="connsiteY6" fmla="*/ 1296144 h 1428159"/>
              <a:gd name="connsiteX0" fmla="*/ 2376263 w 3193882"/>
              <a:gd name="connsiteY0" fmla="*/ 72008 h 1428159"/>
              <a:gd name="connsiteX1" fmla="*/ 2880319 w 3193882"/>
              <a:gd name="connsiteY1" fmla="*/ 216024 h 1428159"/>
              <a:gd name="connsiteX2" fmla="*/ 3024335 w 3193882"/>
              <a:gd name="connsiteY2" fmla="*/ 1368152 h 1428159"/>
              <a:gd name="connsiteX3" fmla="*/ 2592287 w 3193882"/>
              <a:gd name="connsiteY3" fmla="*/ 1296144 h 1428159"/>
              <a:gd name="connsiteX4" fmla="*/ 2016224 w 3193882"/>
              <a:gd name="connsiteY4" fmla="*/ 648072 h 1428159"/>
              <a:gd name="connsiteX5" fmla="*/ 1728192 w 3193882"/>
              <a:gd name="connsiteY5" fmla="*/ 720080 h 1428159"/>
              <a:gd name="connsiteX6" fmla="*/ 0 w 3193882"/>
              <a:gd name="connsiteY6" fmla="*/ 1296144 h 1428159"/>
              <a:gd name="connsiteX0" fmla="*/ 2376263 w 3193882"/>
              <a:gd name="connsiteY0" fmla="*/ 72008 h 1485691"/>
              <a:gd name="connsiteX1" fmla="*/ 2880319 w 3193882"/>
              <a:gd name="connsiteY1" fmla="*/ 216024 h 1485691"/>
              <a:gd name="connsiteX2" fmla="*/ 3024335 w 3193882"/>
              <a:gd name="connsiteY2" fmla="*/ 1368152 h 1485691"/>
              <a:gd name="connsiteX3" fmla="*/ 2592287 w 3193882"/>
              <a:gd name="connsiteY3" fmla="*/ 1296144 h 1485691"/>
              <a:gd name="connsiteX4" fmla="*/ 2016224 w 3193882"/>
              <a:gd name="connsiteY4" fmla="*/ 648072 h 1485691"/>
              <a:gd name="connsiteX5" fmla="*/ 1728192 w 3193882"/>
              <a:gd name="connsiteY5" fmla="*/ 720080 h 1485691"/>
              <a:gd name="connsiteX6" fmla="*/ 0 w 3193882"/>
              <a:gd name="connsiteY6" fmla="*/ 1296144 h 1485691"/>
              <a:gd name="connsiteX0" fmla="*/ 2376263 w 3193882"/>
              <a:gd name="connsiteY0" fmla="*/ 72008 h 1485691"/>
              <a:gd name="connsiteX1" fmla="*/ 2880319 w 3193882"/>
              <a:gd name="connsiteY1" fmla="*/ 216024 h 1485691"/>
              <a:gd name="connsiteX2" fmla="*/ 3024335 w 3193882"/>
              <a:gd name="connsiteY2" fmla="*/ 1368152 h 1485691"/>
              <a:gd name="connsiteX3" fmla="*/ 2592287 w 3193882"/>
              <a:gd name="connsiteY3" fmla="*/ 1296144 h 1485691"/>
              <a:gd name="connsiteX4" fmla="*/ 2016224 w 3193882"/>
              <a:gd name="connsiteY4" fmla="*/ 648072 h 1485691"/>
              <a:gd name="connsiteX5" fmla="*/ 1728192 w 3193882"/>
              <a:gd name="connsiteY5" fmla="*/ 720080 h 1485691"/>
              <a:gd name="connsiteX6" fmla="*/ 0 w 3193882"/>
              <a:gd name="connsiteY6" fmla="*/ 1296144 h 1485691"/>
              <a:gd name="connsiteX0" fmla="*/ 2376263 w 3193882"/>
              <a:gd name="connsiteY0" fmla="*/ 72008 h 1485691"/>
              <a:gd name="connsiteX1" fmla="*/ 2880319 w 3193882"/>
              <a:gd name="connsiteY1" fmla="*/ 216024 h 1485691"/>
              <a:gd name="connsiteX2" fmla="*/ 3024335 w 3193882"/>
              <a:gd name="connsiteY2" fmla="*/ 1368152 h 1485691"/>
              <a:gd name="connsiteX3" fmla="*/ 2592287 w 3193882"/>
              <a:gd name="connsiteY3" fmla="*/ 1296144 h 1485691"/>
              <a:gd name="connsiteX4" fmla="*/ 2016224 w 3193882"/>
              <a:gd name="connsiteY4" fmla="*/ 648072 h 1485691"/>
              <a:gd name="connsiteX5" fmla="*/ 1728192 w 3193882"/>
              <a:gd name="connsiteY5" fmla="*/ 720080 h 1485691"/>
              <a:gd name="connsiteX6" fmla="*/ 0 w 3193882"/>
              <a:gd name="connsiteY6" fmla="*/ 1296144 h 1485691"/>
              <a:gd name="connsiteX0" fmla="*/ 2376263 w 3193882"/>
              <a:gd name="connsiteY0" fmla="*/ 72008 h 1485691"/>
              <a:gd name="connsiteX1" fmla="*/ 2880319 w 3193882"/>
              <a:gd name="connsiteY1" fmla="*/ 216024 h 1485691"/>
              <a:gd name="connsiteX2" fmla="*/ 3024335 w 3193882"/>
              <a:gd name="connsiteY2" fmla="*/ 1368152 h 1485691"/>
              <a:gd name="connsiteX3" fmla="*/ 2592287 w 3193882"/>
              <a:gd name="connsiteY3" fmla="*/ 1296144 h 1485691"/>
              <a:gd name="connsiteX4" fmla="*/ 2016224 w 3193882"/>
              <a:gd name="connsiteY4" fmla="*/ 648072 h 1485691"/>
              <a:gd name="connsiteX5" fmla="*/ 0 w 3193882"/>
              <a:gd name="connsiteY5" fmla="*/ 1296144 h 148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3882" h="1485691">
                <a:moveTo>
                  <a:pt x="2376263" y="72008"/>
                </a:moveTo>
                <a:cubicBezTo>
                  <a:pt x="2376263" y="70420"/>
                  <a:pt x="2772307" y="0"/>
                  <a:pt x="2880319" y="216024"/>
                </a:cubicBezTo>
                <a:cubicBezTo>
                  <a:pt x="2988331" y="432048"/>
                  <a:pt x="3193882" y="1201655"/>
                  <a:pt x="3024335" y="1368152"/>
                </a:cubicBezTo>
                <a:cubicBezTo>
                  <a:pt x="2835742" y="1485691"/>
                  <a:pt x="2711507" y="1397012"/>
                  <a:pt x="2592287" y="1296144"/>
                </a:cubicBezTo>
                <a:cubicBezTo>
                  <a:pt x="2594847" y="1301263"/>
                  <a:pt x="2235966" y="665378"/>
                  <a:pt x="2016224" y="648072"/>
                </a:cubicBezTo>
                <a:cubicBezTo>
                  <a:pt x="1584176" y="648072"/>
                  <a:pt x="420047" y="1161129"/>
                  <a:pt x="0" y="1296144"/>
                </a:cubicBezTo>
              </a:path>
            </a:pathLst>
          </a:cu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50" name="Picture 3" descr="C:\Docs\images\paperback-stac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789363"/>
            <a:ext cx="101758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3" descr="C:\Docs\images\paperback-stac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661025"/>
            <a:ext cx="101758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6804025" y="1484313"/>
            <a:ext cx="2232025" cy="504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Библиотеки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804025" y="5589588"/>
            <a:ext cx="2160588" cy="576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ИНТЕРНЕТ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187450" y="0"/>
            <a:ext cx="7956550" cy="836613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Проекты АРБИКОН</a:t>
            </a:r>
            <a:endParaRPr lang="en-US" altLang="ru-RU" b="1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457200" y="1052513"/>
            <a:ext cx="8507413" cy="5689600"/>
          </a:xfrm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en-US" altLang="ru-RU" smtClean="0"/>
          </a:p>
        </p:txBody>
      </p:sp>
      <p:grpSp>
        <p:nvGrpSpPr>
          <p:cNvPr id="23556" name="Группа 30"/>
          <p:cNvGrpSpPr>
            <a:grpSpLocks/>
          </p:cNvGrpSpPr>
          <p:nvPr/>
        </p:nvGrpSpPr>
        <p:grpSpPr bwMode="auto">
          <a:xfrm>
            <a:off x="3132138" y="1125538"/>
            <a:ext cx="3527425" cy="2447925"/>
            <a:chOff x="2051720" y="2060848"/>
            <a:chExt cx="3528392" cy="3096345"/>
          </a:xfrm>
        </p:grpSpPr>
        <p:pic>
          <p:nvPicPr>
            <p:cNvPr id="23576" name="Picture 2" descr="C:\Docs\images\cfry_Clou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3717032"/>
              <a:ext cx="3528392" cy="144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Цилиндр 7"/>
            <p:cNvSpPr/>
            <p:nvPr/>
          </p:nvSpPr>
          <p:spPr>
            <a:xfrm>
              <a:off x="2844099" y="2060848"/>
              <a:ext cx="1872176" cy="1656604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dirty="0"/>
                <a:t>Объединенный каталог АРБИКОН</a:t>
              </a:r>
              <a:endParaRPr lang="en-US" sz="2000" dirty="0"/>
            </a:p>
          </p:txBody>
        </p:sp>
        <p:sp>
          <p:nvSpPr>
            <p:cNvPr id="10" name="Цилиндр 9"/>
            <p:cNvSpPr/>
            <p:nvPr/>
          </p:nvSpPr>
          <p:spPr>
            <a:xfrm>
              <a:off x="2412181" y="4149174"/>
              <a:ext cx="576421" cy="64858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</p:txBody>
        </p:sp>
        <p:sp>
          <p:nvSpPr>
            <p:cNvPr id="11" name="Цилиндр 10"/>
            <p:cNvSpPr/>
            <p:nvPr/>
          </p:nvSpPr>
          <p:spPr>
            <a:xfrm>
              <a:off x="3131516" y="4149174"/>
              <a:ext cx="576420" cy="64858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</p:txBody>
        </p:sp>
        <p:sp>
          <p:nvSpPr>
            <p:cNvPr id="12" name="Цилиндр 11"/>
            <p:cNvSpPr/>
            <p:nvPr/>
          </p:nvSpPr>
          <p:spPr>
            <a:xfrm>
              <a:off x="3852439" y="4149174"/>
              <a:ext cx="574833" cy="64858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</p:txBody>
        </p:sp>
        <p:sp>
          <p:nvSpPr>
            <p:cNvPr id="13" name="Цилиндр 12"/>
            <p:cNvSpPr/>
            <p:nvPr/>
          </p:nvSpPr>
          <p:spPr>
            <a:xfrm>
              <a:off x="4571773" y="4149174"/>
              <a:ext cx="576421" cy="64858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</p:txBody>
        </p:sp>
        <p:cxnSp>
          <p:nvCxnSpPr>
            <p:cNvPr id="14" name="Прямая со стрелкой 13"/>
            <p:cNvCxnSpPr>
              <a:stCxn id="10" idx="1"/>
              <a:endCxn id="8" idx="3"/>
            </p:cNvCxnSpPr>
            <p:nvPr/>
          </p:nvCxnSpPr>
          <p:spPr>
            <a:xfrm flipV="1">
              <a:off x="2699598" y="3717452"/>
              <a:ext cx="1079796" cy="431722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stCxn id="11" idx="1"/>
              <a:endCxn id="8" idx="3"/>
            </p:cNvCxnSpPr>
            <p:nvPr/>
          </p:nvCxnSpPr>
          <p:spPr>
            <a:xfrm flipV="1">
              <a:off x="3420520" y="3717452"/>
              <a:ext cx="358873" cy="431722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>
              <a:stCxn id="12" idx="1"/>
              <a:endCxn id="8" idx="3"/>
            </p:cNvCxnSpPr>
            <p:nvPr/>
          </p:nvCxnSpPr>
          <p:spPr>
            <a:xfrm flipH="1" flipV="1">
              <a:off x="3779393" y="3717452"/>
              <a:ext cx="360461" cy="431722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>
              <a:stCxn id="13" idx="1"/>
              <a:endCxn id="8" idx="3"/>
            </p:cNvCxnSpPr>
            <p:nvPr/>
          </p:nvCxnSpPr>
          <p:spPr>
            <a:xfrm flipH="1" flipV="1">
              <a:off x="3779393" y="3717452"/>
              <a:ext cx="1081383" cy="431722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557" name="Picture 4" descr="C:\Docs\images\Gerald_G_Man_in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631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 descr="C:\Docs\images\Gerald_G_Man_in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868863"/>
            <a:ext cx="631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9" name="Группа 40"/>
          <p:cNvGrpSpPr>
            <a:grpSpLocks/>
          </p:cNvGrpSpPr>
          <p:nvPr/>
        </p:nvGrpSpPr>
        <p:grpSpPr bwMode="auto">
          <a:xfrm>
            <a:off x="3203575" y="4868863"/>
            <a:ext cx="3529013" cy="1701800"/>
            <a:chOff x="2051720" y="2060848"/>
            <a:chExt cx="3528392" cy="3096345"/>
          </a:xfrm>
        </p:grpSpPr>
        <p:pic>
          <p:nvPicPr>
            <p:cNvPr id="23566" name="Picture 2" descr="C:\Docs\images\cfry_Clou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3717032"/>
              <a:ext cx="3528392" cy="144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Цилиндр 42"/>
            <p:cNvSpPr/>
            <p:nvPr/>
          </p:nvSpPr>
          <p:spPr>
            <a:xfrm>
              <a:off x="2843744" y="2060848"/>
              <a:ext cx="1872920" cy="165504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dirty="0"/>
                <a:t>ЭПОС</a:t>
              </a:r>
              <a:endParaRPr lang="en-US" sz="2000" dirty="0"/>
            </a:p>
          </p:txBody>
        </p:sp>
        <p:sp>
          <p:nvSpPr>
            <p:cNvPr id="44" name="Цилиндр 43"/>
            <p:cNvSpPr/>
            <p:nvPr/>
          </p:nvSpPr>
          <p:spPr>
            <a:xfrm>
              <a:off x="2412020" y="4149147"/>
              <a:ext cx="576161" cy="64699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</p:txBody>
        </p:sp>
        <p:sp>
          <p:nvSpPr>
            <p:cNvPr id="45" name="Цилиндр 44"/>
            <p:cNvSpPr/>
            <p:nvPr/>
          </p:nvSpPr>
          <p:spPr>
            <a:xfrm>
              <a:off x="3132618" y="4149147"/>
              <a:ext cx="574574" cy="64699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</p:txBody>
        </p:sp>
        <p:sp>
          <p:nvSpPr>
            <p:cNvPr id="46" name="Цилиндр 45"/>
            <p:cNvSpPr/>
            <p:nvPr/>
          </p:nvSpPr>
          <p:spPr>
            <a:xfrm>
              <a:off x="3851628" y="4149147"/>
              <a:ext cx="576162" cy="64699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</p:txBody>
        </p:sp>
        <p:sp>
          <p:nvSpPr>
            <p:cNvPr id="47" name="Цилиндр 46"/>
            <p:cNvSpPr/>
            <p:nvPr/>
          </p:nvSpPr>
          <p:spPr>
            <a:xfrm>
              <a:off x="4572226" y="4149147"/>
              <a:ext cx="576162" cy="64699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</p:txBody>
        </p:sp>
        <p:cxnSp>
          <p:nvCxnSpPr>
            <p:cNvPr id="48" name="Прямая со стрелкой 47"/>
            <p:cNvCxnSpPr>
              <a:stCxn id="44" idx="1"/>
              <a:endCxn id="43" idx="3"/>
            </p:cNvCxnSpPr>
            <p:nvPr/>
          </p:nvCxnSpPr>
          <p:spPr>
            <a:xfrm flipV="1">
              <a:off x="2699306" y="3715890"/>
              <a:ext cx="1080898" cy="433257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>
              <a:stCxn id="45" idx="1"/>
              <a:endCxn id="43" idx="3"/>
            </p:cNvCxnSpPr>
            <p:nvPr/>
          </p:nvCxnSpPr>
          <p:spPr>
            <a:xfrm flipV="1">
              <a:off x="3419904" y="3715890"/>
              <a:ext cx="360300" cy="433257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>
              <a:stCxn id="46" idx="1"/>
              <a:endCxn id="43" idx="3"/>
            </p:cNvCxnSpPr>
            <p:nvPr/>
          </p:nvCxnSpPr>
          <p:spPr>
            <a:xfrm flipH="1" flipV="1">
              <a:off x="3780204" y="3715890"/>
              <a:ext cx="360299" cy="433257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>
              <a:stCxn id="47" idx="1"/>
              <a:endCxn id="43" idx="3"/>
            </p:cNvCxnSpPr>
            <p:nvPr/>
          </p:nvCxnSpPr>
          <p:spPr>
            <a:xfrm flipH="1" flipV="1">
              <a:off x="3780204" y="3715890"/>
              <a:ext cx="1079310" cy="433257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Прямоугольник 51"/>
          <p:cNvSpPr/>
          <p:nvPr/>
        </p:nvSpPr>
        <p:spPr>
          <a:xfrm>
            <a:off x="7019925" y="2708275"/>
            <a:ext cx="1944688" cy="865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Заказ / доставка / МБА</a:t>
            </a:r>
            <a:endParaRPr lang="en-US" dirty="0"/>
          </a:p>
        </p:txBody>
      </p:sp>
      <p:sp>
        <p:nvSpPr>
          <p:cNvPr id="53" name="Дуга 52"/>
          <p:cNvSpPr/>
          <p:nvPr/>
        </p:nvSpPr>
        <p:spPr>
          <a:xfrm>
            <a:off x="1116013" y="1557338"/>
            <a:ext cx="3816350" cy="3600450"/>
          </a:xfrm>
          <a:prstGeom prst="arc">
            <a:avLst>
              <a:gd name="adj1" fmla="val 13558836"/>
              <a:gd name="adj2" fmla="val 17733870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Дуга 53"/>
          <p:cNvSpPr/>
          <p:nvPr/>
        </p:nvSpPr>
        <p:spPr>
          <a:xfrm>
            <a:off x="4572000" y="1628775"/>
            <a:ext cx="3600450" cy="3529013"/>
          </a:xfrm>
          <a:prstGeom prst="arc">
            <a:avLst>
              <a:gd name="adj1" fmla="val 15222641"/>
              <a:gd name="adj2" fmla="val 19934065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" name="Дуга 54"/>
          <p:cNvSpPr/>
          <p:nvPr/>
        </p:nvSpPr>
        <p:spPr>
          <a:xfrm>
            <a:off x="1547813" y="2781300"/>
            <a:ext cx="6408737" cy="1368425"/>
          </a:xfrm>
          <a:prstGeom prst="arc">
            <a:avLst>
              <a:gd name="adj1" fmla="val 150888"/>
              <a:gd name="adj2" fmla="val 10557689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6" name="Дуга 55"/>
          <p:cNvSpPr/>
          <p:nvPr/>
        </p:nvSpPr>
        <p:spPr>
          <a:xfrm>
            <a:off x="1403350" y="4652963"/>
            <a:ext cx="2736850" cy="1368425"/>
          </a:xfrm>
          <a:prstGeom prst="arc">
            <a:avLst>
              <a:gd name="adj1" fmla="val 1137002"/>
              <a:gd name="adj2" fmla="val 9415670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Дуга 56"/>
          <p:cNvSpPr/>
          <p:nvPr/>
        </p:nvSpPr>
        <p:spPr>
          <a:xfrm flipV="1">
            <a:off x="1403350" y="4365625"/>
            <a:ext cx="2736850" cy="2024063"/>
          </a:xfrm>
          <a:prstGeom prst="arc">
            <a:avLst>
              <a:gd name="adj1" fmla="val 1137002"/>
              <a:gd name="adj2" fmla="val 9415670"/>
            </a:avLst>
          </a:prstGeom>
          <a:ln w="762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258888" y="0"/>
            <a:ext cx="7885112" cy="1417638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Проекты АРБИКОН. Развитие</a:t>
            </a:r>
            <a:endParaRPr lang="en-US" altLang="ru-RU" b="1" smtClean="0"/>
          </a:p>
        </p:txBody>
      </p:sp>
      <p:sp>
        <p:nvSpPr>
          <p:cNvPr id="24579" name="Содержимое 7"/>
          <p:cNvSpPr>
            <a:spLocks noGrp="1"/>
          </p:cNvSpPr>
          <p:nvPr>
            <p:ph idx="1"/>
          </p:nvPr>
        </p:nvSpPr>
        <p:spPr>
          <a:xfrm>
            <a:off x="755650" y="1196975"/>
            <a:ext cx="8229600" cy="5661025"/>
          </a:xfrm>
        </p:spPr>
        <p:txBody>
          <a:bodyPr/>
          <a:lstStyle/>
          <a:p>
            <a:pPr eaLnBrk="1" hangingPunct="1"/>
            <a:endParaRPr lang="en-US" altLang="ru-RU" smtClean="0"/>
          </a:p>
          <a:p>
            <a:pPr eaLnBrk="1" hangingPunct="1"/>
            <a:endParaRPr lang="en-US" altLang="ru-RU" smtClean="0"/>
          </a:p>
        </p:txBody>
      </p:sp>
      <p:pic>
        <p:nvPicPr>
          <p:cNvPr id="24580" name="Picture 4" descr="C:\Docs\images\Gerald_G_Man_in_Su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1663"/>
            <a:ext cx="63182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1" name="Группа 17"/>
          <p:cNvGrpSpPr>
            <a:grpSpLocks/>
          </p:cNvGrpSpPr>
          <p:nvPr/>
        </p:nvGrpSpPr>
        <p:grpSpPr bwMode="auto">
          <a:xfrm>
            <a:off x="3924300" y="5229225"/>
            <a:ext cx="1943100" cy="1512888"/>
            <a:chOff x="3131840" y="1988839"/>
            <a:chExt cx="2160240" cy="1728193"/>
          </a:xfrm>
        </p:grpSpPr>
        <p:sp>
          <p:nvSpPr>
            <p:cNvPr id="19" name="Цилиндр 18"/>
            <p:cNvSpPr/>
            <p:nvPr/>
          </p:nvSpPr>
          <p:spPr>
            <a:xfrm>
              <a:off x="3131840" y="2997102"/>
              <a:ext cx="2160240" cy="71993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/>
                <a:t>МБА</a:t>
              </a:r>
              <a:endParaRPr lang="en-US" sz="2400" dirty="0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3131840" y="1988839"/>
              <a:ext cx="2160240" cy="7199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/>
                <a:t>Доставка</a:t>
              </a:r>
              <a:endParaRPr lang="en-US" sz="2400" dirty="0"/>
            </a:p>
          </p:txBody>
        </p:sp>
        <p:cxnSp>
          <p:nvCxnSpPr>
            <p:cNvPr id="21" name="Прямая со стрелкой 20"/>
            <p:cNvCxnSpPr>
              <a:stCxn id="19" idx="1"/>
              <a:endCxn id="20" idx="4"/>
            </p:cNvCxnSpPr>
            <p:nvPr/>
          </p:nvCxnSpPr>
          <p:spPr>
            <a:xfrm flipV="1">
              <a:off x="4211960" y="2708769"/>
              <a:ext cx="0" cy="288334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Дуга 27"/>
          <p:cNvSpPr/>
          <p:nvPr/>
        </p:nvSpPr>
        <p:spPr>
          <a:xfrm>
            <a:off x="1116013" y="1844675"/>
            <a:ext cx="6985000" cy="3744913"/>
          </a:xfrm>
          <a:prstGeom prst="arc">
            <a:avLst>
              <a:gd name="adj1" fmla="val 11467247"/>
              <a:gd name="adj2" fmla="val 14863991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4583" name="Группа 29"/>
          <p:cNvGrpSpPr>
            <a:grpSpLocks/>
          </p:cNvGrpSpPr>
          <p:nvPr/>
        </p:nvGrpSpPr>
        <p:grpSpPr bwMode="auto">
          <a:xfrm>
            <a:off x="3924300" y="1557338"/>
            <a:ext cx="1943100" cy="1511300"/>
            <a:chOff x="3131840" y="1988839"/>
            <a:chExt cx="2160240" cy="1728193"/>
          </a:xfrm>
        </p:grpSpPr>
        <p:sp>
          <p:nvSpPr>
            <p:cNvPr id="31" name="Цилиндр 30"/>
            <p:cNvSpPr/>
            <p:nvPr/>
          </p:nvSpPr>
          <p:spPr>
            <a:xfrm>
              <a:off x="3131840" y="2996346"/>
              <a:ext cx="2160240" cy="720686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/>
                <a:t>МАРС</a:t>
              </a:r>
              <a:endParaRPr lang="en-US" sz="2400" dirty="0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131840" y="1988839"/>
              <a:ext cx="2160240" cy="720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/>
                <a:t>Поиск</a:t>
              </a:r>
              <a:endParaRPr lang="en-US" sz="2400" dirty="0"/>
            </a:p>
          </p:txBody>
        </p:sp>
        <p:cxnSp>
          <p:nvCxnSpPr>
            <p:cNvPr id="33" name="Прямая со стрелкой 32"/>
            <p:cNvCxnSpPr>
              <a:stCxn id="31" idx="1"/>
              <a:endCxn id="32" idx="4"/>
            </p:cNvCxnSpPr>
            <p:nvPr/>
          </p:nvCxnSpPr>
          <p:spPr>
            <a:xfrm flipV="1">
              <a:off x="4211960" y="2709524"/>
              <a:ext cx="0" cy="286822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4" name="Группа 34"/>
          <p:cNvGrpSpPr>
            <a:grpSpLocks/>
          </p:cNvGrpSpPr>
          <p:nvPr/>
        </p:nvGrpSpPr>
        <p:grpSpPr bwMode="auto">
          <a:xfrm>
            <a:off x="7019925" y="3357563"/>
            <a:ext cx="1943100" cy="2447925"/>
            <a:chOff x="3131840" y="1988839"/>
            <a:chExt cx="2160240" cy="2798028"/>
          </a:xfrm>
        </p:grpSpPr>
        <p:sp>
          <p:nvSpPr>
            <p:cNvPr id="36" name="Цилиндр 35"/>
            <p:cNvSpPr/>
            <p:nvPr/>
          </p:nvSpPr>
          <p:spPr>
            <a:xfrm>
              <a:off x="3131840" y="4066492"/>
              <a:ext cx="2160240" cy="72037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/>
                <a:t>СКПБР</a:t>
              </a:r>
              <a:endParaRPr lang="en-US" sz="2400" dirty="0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3131840" y="1988839"/>
              <a:ext cx="2160240" cy="720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/>
                <a:t>Заказ</a:t>
              </a:r>
              <a:endParaRPr lang="en-US" sz="2400" dirty="0"/>
            </a:p>
          </p:txBody>
        </p:sp>
        <p:cxnSp>
          <p:nvCxnSpPr>
            <p:cNvPr id="38" name="Прямая со стрелкой 37"/>
            <p:cNvCxnSpPr>
              <a:stCxn id="36" idx="1"/>
              <a:endCxn id="37" idx="4"/>
            </p:cNvCxnSpPr>
            <p:nvPr/>
          </p:nvCxnSpPr>
          <p:spPr>
            <a:xfrm flipV="1">
              <a:off x="4211960" y="2709213"/>
              <a:ext cx="0" cy="1357279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Цилиндр 38"/>
          <p:cNvSpPr/>
          <p:nvPr/>
        </p:nvSpPr>
        <p:spPr>
          <a:xfrm>
            <a:off x="3995738" y="3789363"/>
            <a:ext cx="1944687" cy="630237"/>
          </a:xfrm>
          <a:prstGeom prst="can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JESTOR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1835150" y="4005263"/>
            <a:ext cx="2016125" cy="0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1763713" y="4292600"/>
            <a:ext cx="2087562" cy="0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4932363" y="3141663"/>
            <a:ext cx="0" cy="574675"/>
          </a:xfrm>
          <a:prstGeom prst="straightConnector1">
            <a:avLst/>
          </a:prstGeom>
          <a:ln w="76200">
            <a:solidFill>
              <a:srgbClr val="465723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Дуга 60"/>
          <p:cNvSpPr/>
          <p:nvPr/>
        </p:nvSpPr>
        <p:spPr>
          <a:xfrm>
            <a:off x="1116013" y="1844675"/>
            <a:ext cx="6985000" cy="3744913"/>
          </a:xfrm>
          <a:prstGeom prst="arc">
            <a:avLst>
              <a:gd name="adj1" fmla="val 18492306"/>
              <a:gd name="adj2" fmla="val 21176719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Дуга 61"/>
          <p:cNvSpPr/>
          <p:nvPr/>
        </p:nvSpPr>
        <p:spPr>
          <a:xfrm>
            <a:off x="1116013" y="1844675"/>
            <a:ext cx="6985000" cy="3744913"/>
          </a:xfrm>
          <a:prstGeom prst="arc">
            <a:avLst>
              <a:gd name="adj1" fmla="val 546254"/>
              <a:gd name="adj2" fmla="val 3157554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Дуга 62"/>
          <p:cNvSpPr/>
          <p:nvPr/>
        </p:nvSpPr>
        <p:spPr>
          <a:xfrm>
            <a:off x="1116013" y="1844675"/>
            <a:ext cx="6985000" cy="3744913"/>
          </a:xfrm>
          <a:prstGeom prst="arc">
            <a:avLst>
              <a:gd name="adj1" fmla="val 6900685"/>
              <a:gd name="adj2" fmla="val 9741697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92" name="Picture 6" descr="C:\Docs\images\isocity_facto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700213"/>
            <a:ext cx="11525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Box 66"/>
          <p:cNvSpPr txBox="1">
            <a:spLocks noChangeArrowheads="1"/>
          </p:cNvSpPr>
          <p:nvPr/>
        </p:nvSpPr>
        <p:spPr bwMode="auto">
          <a:xfrm>
            <a:off x="6942138" y="1382713"/>
            <a:ext cx="1951037" cy="461962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>
                <a:latin typeface="Calibri" pitchFamily="34" charset="0"/>
              </a:rPr>
              <a:t>Издательство</a:t>
            </a:r>
            <a:endParaRPr lang="en-US" altLang="ru-RU" sz="2400">
              <a:latin typeface="Calibri" pitchFamily="34" charset="0"/>
            </a:endParaRPr>
          </a:p>
        </p:txBody>
      </p:sp>
      <p:cxnSp>
        <p:nvCxnSpPr>
          <p:cNvPr id="58" name="Прямая со стрелкой 57"/>
          <p:cNvCxnSpPr/>
          <p:nvPr/>
        </p:nvCxnSpPr>
        <p:spPr>
          <a:xfrm flipH="1">
            <a:off x="5867400" y="2492375"/>
            <a:ext cx="2017713" cy="1223963"/>
          </a:xfrm>
          <a:prstGeom prst="straightConnector1">
            <a:avLst/>
          </a:prstGeom>
          <a:ln w="76200">
            <a:solidFill>
              <a:srgbClr val="465723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 flipV="1">
            <a:off x="6011863" y="4365625"/>
            <a:ext cx="1368425" cy="719138"/>
          </a:xfrm>
          <a:prstGeom prst="straightConnector1">
            <a:avLst/>
          </a:prstGeom>
          <a:ln w="76200">
            <a:solidFill>
              <a:srgbClr val="465723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V="1">
            <a:off x="4932363" y="4508500"/>
            <a:ext cx="0" cy="576263"/>
          </a:xfrm>
          <a:prstGeom prst="straightConnector1">
            <a:avLst/>
          </a:prstGeom>
          <a:ln w="76200">
            <a:solidFill>
              <a:srgbClr val="465723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Стимулы к развитию библиотек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sz="quarter" idx="1"/>
          </p:nvPr>
        </p:nvSpPr>
        <p:spPr>
          <a:xfrm>
            <a:off x="971550" y="1341438"/>
            <a:ext cx="8172450" cy="5040312"/>
          </a:xfrm>
        </p:spPr>
        <p:txBody>
          <a:bodyPr/>
          <a:lstStyle/>
          <a:p>
            <a:pPr eaLnBrk="1" hangingPunct="1"/>
            <a:r>
              <a:rPr lang="ru-RU" altLang="ru-RU" sz="3600" smtClean="0"/>
              <a:t>Государственные программы, ведомственные нормативы и решения</a:t>
            </a:r>
          </a:p>
          <a:p>
            <a:pPr eaLnBrk="1" hangingPunct="1"/>
            <a:r>
              <a:rPr lang="ru-RU" altLang="ru-RU" sz="3600" smtClean="0"/>
              <a:t>Конкуренция с новыми информационными провайдерами и поставщиками контента</a:t>
            </a:r>
          </a:p>
          <a:p>
            <a:pPr eaLnBrk="1" hangingPunct="1"/>
            <a:r>
              <a:rPr lang="ru-RU" altLang="ru-RU" sz="3600" smtClean="0"/>
              <a:t>Меняющиеся ожидания пользователя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altLang="ru-RU" sz="3600" b="1" smtClean="0">
              <a:solidFill>
                <a:schemeClr val="accent1"/>
              </a:solidFill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ru-RU" altLang="ru-RU" sz="3600" b="1" smtClean="0">
                <a:solidFill>
                  <a:schemeClr val="accent1"/>
                </a:solidFill>
              </a:rPr>
              <a:t>Место библиотеки в новой реальности?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8195" name="Picture 4" descr="http://arbicon.ru/conference/media/arbicon2013/images/arbicon20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ttp://arbicon.ru/conference/media/uploads/arbicon2013/13413358133167641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941513"/>
            <a:ext cx="7632700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675687" cy="981075"/>
          </a:xfrm>
        </p:spPr>
        <p:txBody>
          <a:bodyPr/>
          <a:lstStyle/>
          <a:p>
            <a:r>
              <a:rPr lang="ru-RU" altLang="ru-RU" sz="3600" b="1" smtClean="0"/>
              <a:t>1. Новое направление – формирование и поддержка </a:t>
            </a:r>
            <a:r>
              <a:rPr lang="ru-RU" altLang="ru-RU" sz="3600" b="1" smtClean="0">
                <a:solidFill>
                  <a:srgbClr val="FF0000"/>
                </a:solidFill>
              </a:rPr>
              <a:t>Электронной библиотеки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sz="half" idx="1"/>
          </p:nvPr>
        </p:nvSpPr>
        <p:spPr>
          <a:xfrm>
            <a:off x="2124075" y="3213100"/>
            <a:ext cx="4679950" cy="345598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altLang="ru-RU" sz="2900" smtClean="0"/>
              <a:t>Прием ресурсов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900" smtClean="0"/>
              <a:t>Размещение ресурсов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900" smtClean="0"/>
              <a:t>Каталогизация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900" smtClean="0"/>
              <a:t>Хранение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900" smtClean="0"/>
              <a:t>Контроль условий доступа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900" smtClean="0"/>
              <a:t>Статистика использования</a:t>
            </a:r>
          </a:p>
        </p:txBody>
      </p:sp>
      <p:sp>
        <p:nvSpPr>
          <p:cNvPr id="14" name="Скругленный прямоугольник 3"/>
          <p:cNvSpPr>
            <a:spLocks noChangeArrowheads="1"/>
          </p:cNvSpPr>
          <p:nvPr/>
        </p:nvSpPr>
        <p:spPr bwMode="auto">
          <a:xfrm>
            <a:off x="6317503" y="1340768"/>
            <a:ext cx="2826497" cy="1635061"/>
          </a:xfrm>
          <a:prstGeom prst="roundRect">
            <a:avLst>
              <a:gd name="adj" fmla="val 16667"/>
            </a:avLst>
          </a:prstGeom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Verdana" pitchFamily="34" charset="0"/>
                <a:ea typeface="+mn-ea"/>
                <a:cs typeface="+mn-cs"/>
              </a:rPr>
              <a:t>Обеспечение доступности ресурсов</a:t>
            </a:r>
          </a:p>
        </p:txBody>
      </p:sp>
      <p:sp>
        <p:nvSpPr>
          <p:cNvPr id="15" name="Скругленный прямоугольник 3"/>
          <p:cNvSpPr>
            <a:spLocks noChangeArrowheads="1"/>
          </p:cNvSpPr>
          <p:nvPr/>
        </p:nvSpPr>
        <p:spPr bwMode="auto">
          <a:xfrm rot="16200000">
            <a:off x="-828092" y="3969062"/>
            <a:ext cx="3528393" cy="1872208"/>
          </a:xfrm>
          <a:prstGeom prst="roundRect">
            <a:avLst>
              <a:gd name="adj" fmla="val 15531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anchor="ctr"/>
          <a:lstStyle/>
          <a:p>
            <a:pPr algn="ctr">
              <a:defRPr/>
            </a:pPr>
            <a:r>
              <a:rPr lang="ru-RU" sz="2800" dirty="0"/>
              <a:t>Нормативно-правовое обеспечение</a:t>
            </a:r>
            <a:endParaRPr lang="ru-RU" sz="2800" dirty="0">
              <a:ea typeface="Malgun Gothic" pitchFamily="34" charset="-127"/>
            </a:endParaRPr>
          </a:p>
        </p:txBody>
      </p:sp>
      <p:sp>
        <p:nvSpPr>
          <p:cNvPr id="16" name="Скругленный прямоугольник 3"/>
          <p:cNvSpPr>
            <a:spLocks noChangeArrowheads="1"/>
          </p:cNvSpPr>
          <p:nvPr/>
        </p:nvSpPr>
        <p:spPr bwMode="auto">
          <a:xfrm rot="16200000">
            <a:off x="6202234" y="3727594"/>
            <a:ext cx="3528392" cy="2355140"/>
          </a:xfrm>
          <a:prstGeom prst="roundRect">
            <a:avLst>
              <a:gd name="adj" fmla="val 15531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anchor="ctr"/>
          <a:lstStyle/>
          <a:p>
            <a:pPr algn="ctr">
              <a:defRPr/>
            </a:pPr>
            <a:r>
              <a:rPr lang="ru-RU" sz="2800" dirty="0"/>
              <a:t>Интеграция </a:t>
            </a:r>
          </a:p>
          <a:p>
            <a:pPr algn="ctr">
              <a:defRPr/>
            </a:pPr>
            <a:r>
              <a:rPr lang="ru-RU" sz="2800" dirty="0"/>
              <a:t>с учебным процессом и научной деятельностью</a:t>
            </a:r>
            <a:endParaRPr lang="ru-RU" sz="2800" dirty="0">
              <a:ea typeface="Malgun Gothic" pitchFamily="34" charset="-127"/>
            </a:endParaRPr>
          </a:p>
        </p:txBody>
      </p:sp>
      <p:sp>
        <p:nvSpPr>
          <p:cNvPr id="17" name="Скругленный прямоугольник 3"/>
          <p:cNvSpPr>
            <a:spLocks noChangeArrowheads="1"/>
          </p:cNvSpPr>
          <p:nvPr/>
        </p:nvSpPr>
        <p:spPr bwMode="auto">
          <a:xfrm>
            <a:off x="0" y="1340768"/>
            <a:ext cx="3150025" cy="1563053"/>
          </a:xfrm>
          <a:prstGeom prst="roundRect">
            <a:avLst>
              <a:gd name="adj" fmla="val 16667"/>
            </a:avLst>
          </a:prstGeom>
          <a:solidFill>
            <a:srgbClr val="CCE9AD"/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algn="ctr">
              <a:defRPr/>
            </a:pPr>
            <a:r>
              <a:rPr lang="ru-RU" sz="2400">
                <a:latin typeface="Verdana" pitchFamily="34" charset="0"/>
                <a:cs typeface="Arial" charset="0"/>
              </a:rPr>
              <a:t>Поддержка научно-образовательной деятельности</a:t>
            </a:r>
          </a:p>
        </p:txBody>
      </p:sp>
      <p:sp>
        <p:nvSpPr>
          <p:cNvPr id="18" name="Скругленный прямоугольник 3"/>
          <p:cNvSpPr>
            <a:spLocks noChangeArrowheads="1"/>
          </p:cNvSpPr>
          <p:nvPr/>
        </p:nvSpPr>
        <p:spPr bwMode="auto">
          <a:xfrm>
            <a:off x="3203848" y="1268760"/>
            <a:ext cx="3024336" cy="1707069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Verdana" pitchFamily="34" charset="0"/>
                <a:ea typeface="+mn-ea"/>
                <a:cs typeface="+mn-cs"/>
              </a:rPr>
              <a:t>Защита интеллект.</a:t>
            </a:r>
          </a:p>
          <a:p>
            <a:pPr algn="ctr">
              <a:defRPr/>
            </a:pPr>
            <a:r>
              <a:rPr lang="ru-RU" sz="2400" dirty="0">
                <a:latin typeface="Verdana" pitchFamily="34" charset="0"/>
                <a:ea typeface="+mn-ea"/>
                <a:cs typeface="+mn-cs"/>
              </a:rPr>
              <a:t>собственности вуза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9" descr="EMBLEM_POLIT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08500"/>
            <a:ext cx="22320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7" name="Rectangle 7"/>
          <p:cNvSpPr>
            <a:spLocks noGrp="1" noChangeArrowheads="1"/>
          </p:cNvSpPr>
          <p:nvPr>
            <p:ph type="title"/>
          </p:nvPr>
        </p:nvSpPr>
        <p:spPr>
          <a:xfrm>
            <a:off x="3492500" y="2205038"/>
            <a:ext cx="2447925" cy="1223962"/>
          </a:xfrm>
          <a:ln cap="flat" algn="ctr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Договорная работа</a:t>
            </a:r>
            <a:br>
              <a:rPr lang="ru-RU" sz="2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2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с авторами</a:t>
            </a:r>
          </a:p>
        </p:txBody>
      </p:sp>
      <p:graphicFrame>
        <p:nvGraphicFramePr>
          <p:cNvPr id="14" name="Схема 13"/>
          <p:cNvGraphicFramePr/>
          <p:nvPr/>
        </p:nvGraphicFramePr>
        <p:xfrm>
          <a:off x="539552" y="692696"/>
          <a:ext cx="2880320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5288" name="Rectangle 8"/>
          <p:cNvSpPr>
            <a:spLocks noChangeArrowheads="1"/>
          </p:cNvSpPr>
          <p:nvPr/>
        </p:nvSpPr>
        <p:spPr bwMode="auto">
          <a:xfrm>
            <a:off x="3492500" y="3644900"/>
            <a:ext cx="2447925" cy="12223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Регистрация</a:t>
            </a:r>
          </a:p>
          <a:p>
            <a:pPr algn="ctr">
              <a:defRPr/>
            </a:pPr>
            <a:r>
              <a:rPr lang="ru-RU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служебных</a:t>
            </a:r>
          </a:p>
          <a:p>
            <a:pPr algn="ctr">
              <a:defRPr/>
            </a:pPr>
            <a:r>
              <a:rPr lang="ru-RU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произведений</a:t>
            </a:r>
          </a:p>
        </p:txBody>
      </p:sp>
      <p:sp>
        <p:nvSpPr>
          <p:cNvPr id="225289" name="Rectangle 9"/>
          <p:cNvSpPr>
            <a:spLocks noChangeArrowheads="1"/>
          </p:cNvSpPr>
          <p:nvPr/>
        </p:nvSpPr>
        <p:spPr bwMode="auto">
          <a:xfrm>
            <a:off x="3492500" y="5013325"/>
            <a:ext cx="2447925" cy="16557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Правовой аудит оригиналов цифровой репрографии</a:t>
            </a:r>
          </a:p>
        </p:txBody>
      </p:sp>
      <p:graphicFrame>
        <p:nvGraphicFramePr>
          <p:cNvPr id="225293" name="Object 2">
            <a:hlinkClick r:id="rId9"/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6227763" y="1125538"/>
          <a:ext cx="2592387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Фотография Photo Editor" r:id="rId10" imgW="7498730" imgH="4115157" progId="MSPhotoEd.3">
                  <p:embed/>
                </p:oleObj>
              </mc:Choice>
              <mc:Fallback>
                <p:oleObj name="Фотография Photo Editor" r:id="rId10" imgW="7498730" imgH="4115157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125538"/>
                        <a:ext cx="2592387" cy="1422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290" name="Object 3">
            <a:hlinkClick r:id="rId12"/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6227763" y="2924175"/>
          <a:ext cx="2592387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Фотография Photo Editor" r:id="rId13" imgW="14509738" imgH="7132938" progId="MSPhotoEd.3">
                  <p:embed/>
                </p:oleObj>
              </mc:Choice>
              <mc:Fallback>
                <p:oleObj name="Фотография Photo Editor" r:id="rId13" imgW="14509738" imgH="713293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924175"/>
                        <a:ext cx="2592387" cy="12731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296" name="Rectangle 16"/>
          <p:cNvSpPr>
            <a:spLocks noChangeArrowheads="1"/>
          </p:cNvSpPr>
          <p:nvPr/>
        </p:nvSpPr>
        <p:spPr bwMode="auto">
          <a:xfrm rot="-1588024">
            <a:off x="7318375" y="5006975"/>
            <a:ext cx="1757363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ГОС -2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 rot="-1588024">
            <a:off x="7232650" y="4359275"/>
            <a:ext cx="1757363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ФГОС -3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403350" y="0"/>
            <a:ext cx="75231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ru-RU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Нормативно-правовое обеспечение</a:t>
            </a: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3492500" y="620713"/>
            <a:ext cx="2447925" cy="1439862"/>
          </a:xfrm>
          <a:prstGeom prst="rect">
            <a:avLst/>
          </a:prstGeom>
          <a:noFill/>
          <a:ln w="9525" cap="flat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Учет публикационной активности авторов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765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7652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9" r="12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971550" y="115888"/>
            <a:ext cx="7993063" cy="1152525"/>
          </a:xfrm>
        </p:spPr>
        <p:txBody>
          <a:bodyPr/>
          <a:lstStyle/>
          <a:p>
            <a:r>
              <a:rPr lang="ru-RU" altLang="ru-RU" sz="3200" b="1" smtClean="0"/>
              <a:t>Электронная библиотека – кол-во обращений к ресурсам за последний месяц</a:t>
            </a:r>
            <a:endParaRPr lang="en-US" altLang="ru-RU" sz="3200" b="1" smtClean="0"/>
          </a:p>
        </p:txBody>
      </p:sp>
      <p:pic>
        <p:nvPicPr>
          <p:cNvPr id="28675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8820150" cy="4429125"/>
          </a:xfrm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971550" y="1557338"/>
            <a:ext cx="8172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/>
              <a:t>Кол-во: 43183</a:t>
            </a:r>
            <a:endParaRPr lang="en-US" alt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8316912" cy="2592388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«Один в поле не воин»,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или базовые принципы эффективного корпоративного сотрудничества библиотек</a:t>
            </a:r>
            <a:endParaRPr lang="ru-RU" dirty="0"/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/>
          <a:lstStyle/>
          <a:p>
            <a:pPr marL="514350" indent="-514350" algn="ctr">
              <a:buFont typeface="Arial" charset="0"/>
              <a:buNone/>
            </a:pPr>
            <a:r>
              <a:rPr lang="ru-RU" altLang="ru-RU" sz="3600" smtClean="0"/>
              <a:t>Жизненно-необходимая активность библиотек для достижения поставленной цели – </a:t>
            </a:r>
            <a:r>
              <a:rPr lang="ru-RU" altLang="ru-RU" sz="3600" b="1" smtClean="0">
                <a:solidFill>
                  <a:srgbClr val="C00000"/>
                </a:solidFill>
              </a:rPr>
              <a:t>корпоративная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686800" cy="1228725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Эффективность библиотеки сегодня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4525962"/>
          </a:xfrm>
        </p:spPr>
        <p:txBody>
          <a:bodyPr/>
          <a:lstStyle/>
          <a:p>
            <a:pPr eaLnBrk="1" hangingPunct="1"/>
            <a:r>
              <a:rPr lang="ru-RU" altLang="ru-RU" smtClean="0"/>
              <a:t>Мгновенная доставка </a:t>
            </a:r>
            <a:r>
              <a:rPr lang="en-US" altLang="ru-RU" smtClean="0">
                <a:sym typeface="Wingdings" pitchFamily="2" charset="2"/>
              </a:rPr>
              <a:t> on-line </a:t>
            </a:r>
            <a:r>
              <a:rPr lang="ru-RU" altLang="ru-RU" smtClean="0">
                <a:sym typeface="Wingdings" pitchFamily="2" charset="2"/>
              </a:rPr>
              <a:t>доступ по телекоммуникационным сетям</a:t>
            </a:r>
            <a:endParaRPr lang="ru-RU" altLang="ru-RU" smtClean="0"/>
          </a:p>
          <a:p>
            <a:pPr eaLnBrk="1" hangingPunct="1"/>
            <a:r>
              <a:rPr lang="ru-RU" altLang="ru-RU" smtClean="0"/>
              <a:t>На рабочий стол </a:t>
            </a:r>
            <a:r>
              <a:rPr lang="en-US" altLang="ru-RU" smtClean="0">
                <a:sym typeface="Wingdings" pitchFamily="2" charset="2"/>
              </a:rPr>
              <a:t></a:t>
            </a:r>
            <a:r>
              <a:rPr lang="ru-RU" altLang="ru-RU" smtClean="0">
                <a:sym typeface="Wingdings" pitchFamily="2" charset="2"/>
              </a:rPr>
              <a:t>работа в электронной среде</a:t>
            </a:r>
            <a:endParaRPr lang="ru-RU" altLang="ru-RU" smtClean="0"/>
          </a:p>
          <a:p>
            <a:pPr eaLnBrk="1" hangingPunct="1"/>
            <a:r>
              <a:rPr lang="ru-RU" altLang="ru-RU" smtClean="0"/>
              <a:t>Вне зависимости от места размещения информационного ресурса </a:t>
            </a:r>
            <a:r>
              <a:rPr lang="en-US" altLang="ru-RU" smtClean="0">
                <a:sym typeface="Wingdings" pitchFamily="2" charset="2"/>
              </a:rPr>
              <a:t></a:t>
            </a:r>
            <a:r>
              <a:rPr lang="ru-RU" altLang="ru-RU" smtClean="0">
                <a:sym typeface="Wingdings" pitchFamily="2" charset="2"/>
              </a:rPr>
              <a:t>сетевые корпоративные технологии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b="1" smtClean="0">
                <a:solidFill>
                  <a:srgbClr val="C00000"/>
                </a:solidFill>
                <a:sym typeface="Wingdings" pitchFamily="2" charset="2"/>
              </a:rPr>
              <a:t>Как это обеспечить?</a:t>
            </a:r>
            <a:endParaRPr lang="ru-RU" altLang="ru-RU" b="1" smtClean="0">
              <a:solidFill>
                <a:srgbClr val="C00000"/>
              </a:solidFill>
            </a:endParaRPr>
          </a:p>
          <a:p>
            <a:pPr eaLnBrk="1" hangingPunct="1"/>
            <a:endParaRPr lang="ru-RU" altLang="ru-RU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786688" cy="11430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Предлагаемые решения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484313"/>
            <a:ext cx="7848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3000" smtClean="0"/>
              <a:t>ИКТ для повышения уровня доступности: единые информационные пространства, виртуальные библиотеки, электронное государство, и пр.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000" smtClean="0"/>
              <a:t>Создание регулируемого пространства с обеспечение сервисов нового качества. Альтернатива хаотически развивающемуся пространству Интернет. Сейчас – объединение с технологиями Интернет.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000" smtClean="0"/>
              <a:t>Объединение на основе технологий открытых систем.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Изолированные системы</a:t>
            </a:r>
          </a:p>
        </p:txBody>
      </p:sp>
      <p:pic>
        <p:nvPicPr>
          <p:cNvPr id="32771" name="Picture 3" descr="изолир б-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565400"/>
            <a:ext cx="6157912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Общая идея взаимодействия 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431800" y="5445125"/>
            <a:ext cx="83105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 едином информационном пространстве действует профиль стандартов, включающий в себя формат представления информации, перечень обязательных полей для поиска ресурса, протокол взаимодействия при корпоративном выполнении библиотечных процессов </a:t>
            </a:r>
          </a:p>
        </p:txBody>
      </p:sp>
      <p:pic>
        <p:nvPicPr>
          <p:cNvPr id="33796" name="Picture 5" descr="неизол б-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457325"/>
            <a:ext cx="77247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1601788" y="1538288"/>
            <a:ext cx="3194050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/>
              <a:t>КОРПОРАТИВНЫЙ ПОРТАЛ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Общие принципы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500" b="1" smtClean="0"/>
              <a:t>1. Взаимодействие на основе открытых стандартов</a:t>
            </a:r>
            <a:r>
              <a:rPr lang="ru-RU" altLang="ru-RU" sz="2500" smtClean="0"/>
              <a:t>, что дает совместимость с аналогичными системами в стране и за рубежом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500" smtClean="0"/>
              <a:t>Т.е. библиотека может использовать любую систему автоматизации, обеспечивающую:</a:t>
            </a:r>
          </a:p>
          <a:p>
            <a:pPr eaLnBrk="1" hangingPunct="1"/>
            <a:r>
              <a:rPr lang="ru-RU" altLang="ru-RU" sz="2500" smtClean="0"/>
              <a:t>Профиль стандартов</a:t>
            </a:r>
          </a:p>
          <a:p>
            <a:pPr eaLnBrk="1" hangingPunct="1"/>
            <a:r>
              <a:rPr lang="ru-RU" altLang="ru-RU" sz="2500" smtClean="0"/>
              <a:t>Набор функций для взаимодействия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220" name="Picture 2" descr="C:\Users\u\Desktop\FORUM 2013 PRESENT\IMG\543D3842_c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Общие принципы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500" b="1" smtClean="0"/>
              <a:t>2. Распределенность информационных ресурсов</a:t>
            </a:r>
            <a:r>
              <a:rPr lang="ru-RU" altLang="ru-RU" sz="2500" smtClean="0"/>
              <a:t>,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500" smtClean="0"/>
              <a:t>т.е.  не создается дополнительного хранилища, аккумулирующего имеющиеся в организациях ресурсы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500" smtClean="0"/>
              <a:t>Все ресурсы размещаются у своих создателей</a:t>
            </a:r>
            <a:r>
              <a:rPr lang="en-US" altLang="ru-RU" sz="2500" smtClean="0"/>
              <a:t>/</a:t>
            </a:r>
            <a:r>
              <a:rPr lang="ru-RU" altLang="ru-RU" sz="2500" smtClean="0"/>
              <a:t>правообладателей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500" smtClean="0"/>
              <a:t>равенство, каждый участник предоставляет свои ресурсы, получая права на использование ресурсов других партнеров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Общие принципы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500" b="1" smtClean="0"/>
              <a:t>3. Гибкая система доступа к корпоративным сервисам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500" smtClean="0"/>
              <a:t>Каждая библиотека выбирает удобную для себя форму доступа: участник или пользователь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500" smtClean="0"/>
              <a:t>каждый участник предоставляет свои ресурсы, получая права на использование ресурсов других партнеров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500" smtClean="0"/>
              <a:t>каждый пользователь оплачивает доступ, не предоставляя свои ресурсы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2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FFD9197-65B9-4F34-934A-78319F1DA855}" type="slidenum">
              <a:rPr lang="ru-RU" altLang="ru-RU" sz="1200">
                <a:latin typeface="Arial Black" pitchFamily="34" charset="0"/>
              </a:rPr>
              <a:pPr algn="r" eaLnBrk="1" hangingPunct="1"/>
              <a:t>32</a:t>
            </a:fld>
            <a:endParaRPr lang="ru-RU" altLang="ru-RU" sz="1200">
              <a:latin typeface="Arial Black" pitchFamily="34" charset="0"/>
            </a:endParaRPr>
          </a:p>
        </p:txBody>
      </p:sp>
      <p:sp>
        <p:nvSpPr>
          <p:cNvPr id="3789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85875" y="0"/>
            <a:ext cx="7858125" cy="1277938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Реорганизация библиотечных процессов</a:t>
            </a:r>
          </a:p>
        </p:txBody>
      </p:sp>
      <p:sp>
        <p:nvSpPr>
          <p:cNvPr id="37892" name="Содержимое 2"/>
          <p:cNvSpPr>
            <a:spLocks noGrp="1"/>
          </p:cNvSpPr>
          <p:nvPr>
            <p:ph idx="4294967295"/>
          </p:nvPr>
        </p:nvSpPr>
        <p:spPr>
          <a:xfrm>
            <a:off x="836613" y="1628775"/>
            <a:ext cx="8461375" cy="498475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ru-RU" altLang="ru-RU" sz="3000" smtClean="0"/>
              <a:t>Требования к бизнес-процессам: реорганизация для сокращения дублирования, повышения эффективности (снижение трудозатрат) для типовых операций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3000" smtClean="0"/>
              <a:t>Корпоративное комплектование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3000" smtClean="0"/>
              <a:t>Комплектование с учетом корпоративности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3000" smtClean="0"/>
              <a:t>Эффективный обмен ресурсами и сервисами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3000" smtClean="0"/>
              <a:t>Корпоративное создание ресурсов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Архитектура библиотечной сети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5273675"/>
            <a:ext cx="8461375" cy="1343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500" smtClean="0"/>
              <a:t>Сервисы глобального портала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500" smtClean="0"/>
              <a:t>Сервисы портала консорциума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500" smtClean="0"/>
              <a:t>Сервисы библиотеки</a:t>
            </a:r>
          </a:p>
        </p:txBody>
      </p:sp>
      <p:pic>
        <p:nvPicPr>
          <p:cNvPr id="38916" name="Picture 4" descr="корп сеть АРБИК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1690688"/>
            <a:ext cx="88868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Корпоративные сервисы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600200"/>
            <a:ext cx="8101012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3600" smtClean="0"/>
              <a:t>Сводный каталог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600" smtClean="0"/>
              <a:t>Поиск через единое окно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600" smtClean="0"/>
              <a:t>Заказ через единое окно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600" smtClean="0"/>
              <a:t>Каталогизация заимствованием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600" smtClean="0"/>
              <a:t>МБА</a:t>
            </a:r>
            <a:r>
              <a:rPr lang="en-US" altLang="ru-RU" sz="3600" smtClean="0"/>
              <a:t>/</a:t>
            </a:r>
            <a:r>
              <a:rPr lang="ru-RU" altLang="ru-RU" sz="3600" smtClean="0"/>
              <a:t>ЭДД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600" smtClean="0"/>
              <a:t>Корпоративная подписка на внешние ресурсы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600" smtClean="0"/>
              <a:t>Создание корпоративных ресурсов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8101012" cy="1354138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В заключение еще раз об эффективности библиотек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3"/>
            <a:ext cx="8229600" cy="4752975"/>
          </a:xfrm>
        </p:spPr>
        <p:txBody>
          <a:bodyPr/>
          <a:lstStyle/>
          <a:p>
            <a:pPr eaLnBrk="1" hangingPunct="1"/>
            <a:r>
              <a:rPr lang="ru-RU" altLang="ru-RU" smtClean="0"/>
              <a:t>Определить приоритеты развития</a:t>
            </a:r>
          </a:p>
          <a:p>
            <a:pPr eaLnBrk="1" hangingPunct="1"/>
            <a:r>
              <a:rPr lang="ru-RU" altLang="ru-RU" smtClean="0"/>
              <a:t>Определить корпоративные сервисы</a:t>
            </a:r>
          </a:p>
          <a:p>
            <a:pPr eaLnBrk="1" hangingPunct="1"/>
            <a:r>
              <a:rPr lang="ru-RU" altLang="ru-RU" smtClean="0"/>
              <a:t>Выбрать форму участия</a:t>
            </a:r>
          </a:p>
          <a:p>
            <a:pPr eaLnBrk="1" hangingPunct="1"/>
            <a:r>
              <a:rPr lang="ru-RU" altLang="ru-RU" smtClean="0"/>
              <a:t>Все библиотеки разные </a:t>
            </a:r>
            <a:r>
              <a:rPr lang="ru-RU" altLang="ru-RU" smtClean="0">
                <a:sym typeface="Wingdings" pitchFamily="2" charset="2"/>
              </a:rPr>
              <a:t></a:t>
            </a:r>
            <a:r>
              <a:rPr lang="ru-RU" altLang="ru-RU" smtClean="0"/>
              <a:t> разные формы участия</a:t>
            </a:r>
          </a:p>
          <a:p>
            <a:pPr eaLnBrk="1" hangingPunct="1"/>
            <a:r>
              <a:rPr lang="ru-RU" altLang="ru-RU" smtClean="0"/>
              <a:t>От владения ресурсом к доступу</a:t>
            </a:r>
          </a:p>
          <a:p>
            <a:pPr eaLnBrk="1" hangingPunct="1"/>
            <a:r>
              <a:rPr lang="ru-RU" altLang="ru-RU" smtClean="0"/>
              <a:t>От автономности к кооперации</a:t>
            </a:r>
          </a:p>
          <a:p>
            <a:pPr eaLnBrk="1" hangingPunct="1"/>
            <a:r>
              <a:rPr lang="ru-RU" altLang="ru-RU" smtClean="0"/>
              <a:t>Современные технологии – гарант успеха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8101012" cy="90805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Участники</a:t>
            </a:r>
            <a:r>
              <a:rPr lang="ru-RU" altLang="ru-RU" sz="4800" b="1" smtClean="0"/>
              <a:t> проекта МАРС</a:t>
            </a:r>
            <a:endParaRPr lang="en-US" altLang="ru-RU" sz="4800" b="1" smtClean="0"/>
          </a:p>
        </p:txBody>
      </p:sp>
      <p:sp>
        <p:nvSpPr>
          <p:cNvPr id="2052" name="Содержимое 2"/>
          <p:cNvSpPr>
            <a:spLocks noGrp="1"/>
          </p:cNvSpPr>
          <p:nvPr>
            <p:ph idx="1"/>
          </p:nvPr>
        </p:nvSpPr>
        <p:spPr>
          <a:xfrm>
            <a:off x="1042988" y="908050"/>
            <a:ext cx="7861300" cy="122555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FF0000"/>
                </a:solidFill>
              </a:rPr>
              <a:t>222</a:t>
            </a:r>
            <a:r>
              <a:rPr lang="ru-RU" altLang="ru-RU" sz="2800" smtClean="0"/>
              <a:t> участник из </a:t>
            </a:r>
            <a:r>
              <a:rPr lang="ru-RU" altLang="ru-RU" sz="2800" b="1" smtClean="0">
                <a:solidFill>
                  <a:srgbClr val="FF0000"/>
                </a:solidFill>
              </a:rPr>
              <a:t>100</a:t>
            </a:r>
            <a:r>
              <a:rPr lang="ru-RU" altLang="ru-RU" sz="2800" smtClean="0"/>
              <a:t> городов</a:t>
            </a:r>
          </a:p>
          <a:p>
            <a:pPr eaLnBrk="1" hangingPunct="1"/>
            <a:r>
              <a:rPr lang="ru-RU" altLang="ru-RU" sz="2800" b="1" smtClean="0">
                <a:solidFill>
                  <a:srgbClr val="FF0000"/>
                </a:solidFill>
              </a:rPr>
              <a:t>26</a:t>
            </a:r>
            <a:r>
              <a:rPr lang="ru-RU" altLang="ru-RU" sz="2800" smtClean="0"/>
              <a:t> организаций в очереди на вступление</a:t>
            </a:r>
            <a:endParaRPr lang="en-US" altLang="ru-RU" sz="2800" smtClean="0"/>
          </a:p>
        </p:txBody>
      </p:sp>
      <p:graphicFrame>
        <p:nvGraphicFramePr>
          <p:cNvPr id="2" name="Диаграмма 3"/>
          <p:cNvGraphicFramePr>
            <a:graphicFrameLocks/>
          </p:cNvGraphicFramePr>
          <p:nvPr/>
        </p:nvGraphicFramePr>
        <p:xfrm>
          <a:off x="1116013" y="2133600"/>
          <a:ext cx="802798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8027987" cy="1417638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Штат участников МАРС</a:t>
            </a:r>
            <a:endParaRPr lang="en-US" altLang="ru-RU" b="1" smtClean="0"/>
          </a:p>
        </p:txBody>
      </p:sp>
      <p:graphicFrame>
        <p:nvGraphicFramePr>
          <p:cNvPr id="2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58888" y="1600200"/>
          <a:ext cx="7885112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258888" y="0"/>
            <a:ext cx="7885112" cy="1196975"/>
          </a:xfrm>
        </p:spPr>
        <p:txBody>
          <a:bodyPr/>
          <a:lstStyle/>
          <a:p>
            <a:pPr eaLnBrk="1" hangingPunct="1"/>
            <a:r>
              <a:rPr lang="ru-RU" altLang="ru-RU" sz="3800" b="1" smtClean="0"/>
              <a:t>Соотношение</a:t>
            </a:r>
            <a:r>
              <a:rPr lang="en-US" altLang="ru-RU" sz="3800" b="1" smtClean="0"/>
              <a:t>:</a:t>
            </a:r>
            <a:r>
              <a:rPr lang="ru-RU" altLang="ru-RU" sz="3800" b="1" smtClean="0"/>
              <a:t> репертуар МАРС / подписка библиотеки</a:t>
            </a:r>
            <a:endParaRPr lang="en-US" altLang="ru-RU" sz="3800" b="1" smtClean="0"/>
          </a:p>
        </p:txBody>
      </p:sp>
      <p:graphicFrame>
        <p:nvGraphicFramePr>
          <p:cNvPr id="2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44600" y="1319213"/>
          <a:ext cx="7848600" cy="3787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1187450" y="5157788"/>
            <a:ext cx="79565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800">
                <a:latin typeface="Calibri" pitchFamily="34" charset="0"/>
              </a:rPr>
              <a:t>В среднем репертуар МАРС перекрывает подписку на </a:t>
            </a:r>
            <a:r>
              <a:rPr lang="ru-RU" altLang="ru-RU" sz="2800" b="1">
                <a:solidFill>
                  <a:srgbClr val="C00000"/>
                </a:solidFill>
                <a:latin typeface="Calibri" pitchFamily="34" charset="0"/>
              </a:rPr>
              <a:t>75,7%</a:t>
            </a:r>
            <a:r>
              <a:rPr lang="en-US" altLang="ru-RU" sz="2800" b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altLang="ru-RU" sz="2800">
                <a:latin typeface="Calibri" pitchFamily="34" charset="0"/>
              </a:rPr>
              <a:t>(с учетом иностранной подписки в вузах более </a:t>
            </a:r>
            <a:r>
              <a:rPr lang="ru-RU" altLang="ru-RU" sz="2800" b="1">
                <a:latin typeface="Calibri" pitchFamily="34" charset="0"/>
              </a:rPr>
              <a:t>80%</a:t>
            </a:r>
            <a:r>
              <a:rPr lang="ru-RU" altLang="ru-RU" sz="2800">
                <a:latin typeface="Calibri" pitchFamily="34" charset="0"/>
              </a:rPr>
              <a:t>)</a:t>
            </a:r>
            <a:endParaRPr lang="en-US" altLang="ru-R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900113" y="0"/>
            <a:ext cx="8243887" cy="836613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Основные данные по проекту МАРС</a:t>
            </a:r>
            <a:endParaRPr lang="en-US" altLang="ru-RU" sz="4000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16013" y="1052513"/>
          <a:ext cx="8029575" cy="5476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1121"/>
                <a:gridCol w="3708454"/>
              </a:tblGrid>
              <a:tr h="579082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Показатель</a:t>
                      </a:r>
                      <a:endParaRPr lang="en-US" sz="3200" dirty="0"/>
                    </a:p>
                  </a:txBody>
                  <a:tcPr marL="91449" marR="9144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Значение</a:t>
                      </a:r>
                      <a:endParaRPr lang="en-US" sz="3200" dirty="0"/>
                    </a:p>
                  </a:txBody>
                  <a:tcPr marL="91449" marR="91449" marT="45717" marB="45717" anchor="ctr"/>
                </a:tc>
              </a:tr>
              <a:tr h="1965307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Число записей</a:t>
                      </a:r>
                      <a:endParaRPr lang="en-US" sz="3200" dirty="0"/>
                    </a:p>
                  </a:txBody>
                  <a:tcPr marL="91449" marR="9144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2 076 000 </a:t>
                      </a:r>
                      <a:r>
                        <a:rPr lang="ru-RU" sz="3200" dirty="0" smtClean="0"/>
                        <a:t/>
                      </a:r>
                      <a:br>
                        <a:rPr lang="ru-RU" sz="3200" dirty="0" smtClean="0"/>
                      </a:br>
                      <a:r>
                        <a:rPr lang="ru-RU" sz="3200" dirty="0" smtClean="0"/>
                        <a:t>(прирост за год</a:t>
                      </a:r>
                      <a:br>
                        <a:rPr lang="ru-RU" sz="3200" dirty="0" smtClean="0"/>
                      </a:br>
                      <a:r>
                        <a:rPr lang="ru-RU" sz="3200" dirty="0" smtClean="0"/>
                        <a:t>более</a:t>
                      </a:r>
                      <a:r>
                        <a:rPr lang="ru-RU" sz="3200" baseline="0" dirty="0" smtClean="0"/>
                        <a:t> 275 тыс.)</a:t>
                      </a:r>
                      <a:endParaRPr lang="en-US" sz="3200" dirty="0"/>
                    </a:p>
                  </a:txBody>
                  <a:tcPr marL="91449" marR="91449" marT="45717" marB="45717" anchor="ctr"/>
                </a:tc>
              </a:tr>
              <a:tr h="977144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Число журналов</a:t>
                      </a:r>
                      <a:endParaRPr lang="en-US" sz="3200" dirty="0"/>
                    </a:p>
                  </a:txBody>
                  <a:tcPr marL="91449" marR="9144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2028</a:t>
                      </a:r>
                      <a:endParaRPr lang="en-US" sz="3200" b="1" dirty="0"/>
                    </a:p>
                  </a:txBody>
                  <a:tcPr marL="91449" marR="91449" marT="45717" marB="45717" anchor="ctr"/>
                </a:tc>
              </a:tr>
              <a:tr h="9781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3200" dirty="0" smtClean="0"/>
                        <a:t> т. ч.</a:t>
                      </a:r>
                      <a:r>
                        <a:rPr lang="ru-RU" sz="3200" baseline="0" dirty="0" smtClean="0"/>
                        <a:t> </a:t>
                      </a:r>
                      <a:r>
                        <a:rPr lang="ru-RU" sz="3200" dirty="0" smtClean="0"/>
                        <a:t>активные</a:t>
                      </a:r>
                      <a:endParaRPr lang="en-US" sz="3200" dirty="0" smtClean="0"/>
                    </a:p>
                  </a:txBody>
                  <a:tcPr marL="91449" marR="9144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1799</a:t>
                      </a:r>
                      <a:endParaRPr lang="en-US" sz="3200" b="1" dirty="0"/>
                    </a:p>
                  </a:txBody>
                  <a:tcPr marL="91449" marR="91449" marT="45717" marB="45717" anchor="ctr"/>
                </a:tc>
              </a:tr>
              <a:tr h="977144">
                <a:tc>
                  <a:txBody>
                    <a:bodyPr/>
                    <a:lstStyle/>
                    <a:p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3200" dirty="0" smtClean="0"/>
                        <a:t> т. ч.  </a:t>
                      </a:r>
                      <a:r>
                        <a:rPr lang="ru-RU" sz="3200" dirty="0" err="1" smtClean="0"/>
                        <a:t>ВАКовские</a:t>
                      </a:r>
                      <a:endParaRPr lang="en-US" sz="3200" dirty="0"/>
                    </a:p>
                  </a:txBody>
                  <a:tcPr marL="91449" marR="91449" marT="45717" marB="45717" anchor="ctr"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ru-RU" sz="3200" b="1" dirty="0" smtClean="0"/>
                        <a:t>1007</a:t>
                      </a:r>
                      <a:endParaRPr lang="en-US" sz="3200" b="1" dirty="0"/>
                    </a:p>
                  </a:txBody>
                  <a:tcPr marL="91449" marR="91449" marT="45717" marB="4571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4" name="Picture 2" descr="C:\Users\u\Desktop\FORUM 2013 PRESENT\IMG\EQ2012_17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8101012" cy="1008063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Сравнительная оценка двух корпоративных проектов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116013" y="1557338"/>
          <a:ext cx="7777162" cy="4895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737"/>
                <a:gridCol w="1697037"/>
                <a:gridCol w="2592388"/>
              </a:tblGrid>
              <a:tr h="62552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ПАРАМЕТР</a:t>
                      </a:r>
                      <a:endParaRPr lang="ru-RU" sz="32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ЛИБНЕТ</a:t>
                      </a:r>
                      <a:endParaRPr lang="ru-RU" sz="32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МАРС</a:t>
                      </a:r>
                      <a:endParaRPr lang="ru-RU" sz="3200" dirty="0"/>
                    </a:p>
                  </a:txBody>
                  <a:tcPr marL="91444" marR="91444" marT="45714" marB="45714"/>
                </a:tc>
              </a:tr>
              <a:tr h="128409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Количество участников</a:t>
                      </a:r>
                      <a:endParaRPr lang="ru-RU" sz="32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219</a:t>
                      </a:r>
                      <a:endParaRPr lang="ru-RU" sz="3200" b="1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300</a:t>
                      </a:r>
                      <a:endParaRPr lang="ru-RU" sz="3200" b="1" dirty="0"/>
                    </a:p>
                  </a:txBody>
                  <a:tcPr marL="91444" marR="91444" marT="45714" marB="45714"/>
                </a:tc>
              </a:tr>
              <a:tr h="170213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Количество </a:t>
                      </a:r>
                      <a:r>
                        <a:rPr lang="ru-RU" sz="3200" dirty="0" err="1" smtClean="0"/>
                        <a:t>библиографирующих</a:t>
                      </a:r>
                      <a:r>
                        <a:rPr lang="ru-RU" sz="3200" dirty="0" smtClean="0"/>
                        <a:t> организаций</a:t>
                      </a:r>
                      <a:endParaRPr lang="ru-RU" sz="32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  <a:p>
                      <a:pPr algn="ctr"/>
                      <a:r>
                        <a:rPr lang="ru-RU" sz="3200" b="1" dirty="0" smtClean="0"/>
                        <a:t>61</a:t>
                      </a:r>
                      <a:endParaRPr lang="ru-RU" sz="3200" b="1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  <a:p>
                      <a:pPr algn="ctr"/>
                      <a:r>
                        <a:rPr lang="ru-RU" sz="3200" b="1" dirty="0" smtClean="0"/>
                        <a:t>222+26</a:t>
                      </a:r>
                      <a:endParaRPr lang="ru-RU" sz="3200" b="1" dirty="0"/>
                    </a:p>
                  </a:txBody>
                  <a:tcPr marL="91444" marR="91444" marT="45714" marB="45714"/>
                </a:tc>
              </a:tr>
              <a:tr h="128409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Самоокупаемость</a:t>
                      </a:r>
                      <a:endParaRPr lang="ru-RU" sz="32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НЕТ</a:t>
                      </a:r>
                      <a:endParaRPr lang="ru-RU" sz="3200" b="1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ДА</a:t>
                      </a:r>
                      <a:endParaRPr lang="ru-RU" sz="3200" b="1" dirty="0"/>
                    </a:p>
                  </a:txBody>
                  <a:tcPr marL="91444" marR="91444" marT="45714" marB="4571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28675" y="-1998663"/>
            <a:ext cx="11342688" cy="101076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8101012" cy="1341438"/>
          </a:xfrm>
        </p:spPr>
        <p:txBody>
          <a:bodyPr/>
          <a:lstStyle/>
          <a:p>
            <a:r>
              <a:rPr lang="ru-RU" altLang="ru-RU" sz="3600" b="1" smtClean="0"/>
              <a:t>Участие библиотек </a:t>
            </a:r>
            <a:r>
              <a:rPr lang="ru-RU" altLang="ru-RU" sz="3600" b="1" smtClean="0">
                <a:solidFill>
                  <a:srgbClr val="C00000"/>
                </a:solidFill>
              </a:rPr>
              <a:t>Воронежа</a:t>
            </a:r>
            <a:r>
              <a:rPr lang="ru-RU" altLang="ru-RU" sz="3600" b="1" smtClean="0"/>
              <a:t> в корпоративных проектах АРБИКОН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900113" y="1557338"/>
            <a:ext cx="8243887" cy="5300662"/>
          </a:xfrm>
        </p:spPr>
        <p:txBody>
          <a:bodyPr/>
          <a:lstStyle/>
          <a:p>
            <a:r>
              <a:rPr lang="ru-RU" altLang="ru-RU" b="1" smtClean="0"/>
              <a:t>МАРС участники </a:t>
            </a:r>
            <a:r>
              <a:rPr lang="ru-RU" altLang="ru-RU" smtClean="0"/>
              <a:t>– ВГУ, Аграрный университет</a:t>
            </a:r>
          </a:p>
          <a:p>
            <a:r>
              <a:rPr lang="ru-RU" altLang="ru-RU" b="1" smtClean="0"/>
              <a:t>МАРС пользователи </a:t>
            </a:r>
            <a:r>
              <a:rPr lang="ru-RU" altLang="ru-RU" smtClean="0"/>
              <a:t>– ВГАСУ, Лесотехн. академия, Технологическая академия</a:t>
            </a:r>
          </a:p>
          <a:p>
            <a:r>
              <a:rPr lang="ru-RU" altLang="ru-RU" b="1" smtClean="0"/>
              <a:t>МБА участники </a:t>
            </a:r>
            <a:r>
              <a:rPr lang="ru-RU" altLang="ru-RU" smtClean="0"/>
              <a:t>– Аграрный университет</a:t>
            </a:r>
          </a:p>
          <a:p>
            <a:r>
              <a:rPr lang="ru-RU" altLang="ru-RU" b="1" smtClean="0"/>
              <a:t>ЭПОС участники </a:t>
            </a:r>
            <a:r>
              <a:rPr lang="ru-RU" altLang="ru-RU" smtClean="0"/>
              <a:t>– ВГУ, ВГПУ(кандидат)</a:t>
            </a:r>
          </a:p>
          <a:p>
            <a:r>
              <a:rPr lang="ru-RU" altLang="ru-RU" b="1" smtClean="0"/>
              <a:t>АРБИКОН членство </a:t>
            </a:r>
            <a:r>
              <a:rPr lang="ru-RU" altLang="ru-RU" smtClean="0"/>
              <a:t>– ВГТА, ВГУ, ВГЛА, ВГТУ, ВГПУ, ВГАСУ, Аграрный, (Академия искусств, Мед. академия)</a:t>
            </a: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1331913" y="0"/>
            <a:ext cx="7812087" cy="1052513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«Журнальные» проекты</a:t>
            </a:r>
            <a:endParaRPr lang="en-US" altLang="ru-RU" b="1" smtClean="0"/>
          </a:p>
        </p:txBody>
      </p:sp>
      <p:pic>
        <p:nvPicPr>
          <p:cNvPr id="46083" name="Picture 4" descr="C:\Docs\images\Gerald_G_Man_in_Suit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550" y="3429000"/>
            <a:ext cx="631825" cy="1800225"/>
          </a:xfrm>
        </p:spPr>
      </p:pic>
      <p:grpSp>
        <p:nvGrpSpPr>
          <p:cNvPr id="46084" name="Группа 9"/>
          <p:cNvGrpSpPr>
            <a:grpSpLocks/>
          </p:cNvGrpSpPr>
          <p:nvPr/>
        </p:nvGrpSpPr>
        <p:grpSpPr bwMode="auto">
          <a:xfrm>
            <a:off x="1979613" y="1916113"/>
            <a:ext cx="1685925" cy="1081087"/>
            <a:chOff x="3131840" y="1988840"/>
            <a:chExt cx="2160240" cy="1728192"/>
          </a:xfrm>
        </p:grpSpPr>
        <p:sp>
          <p:nvSpPr>
            <p:cNvPr id="5" name="Цилиндр 4"/>
            <p:cNvSpPr/>
            <p:nvPr/>
          </p:nvSpPr>
          <p:spPr>
            <a:xfrm>
              <a:off x="3131840" y="2998856"/>
              <a:ext cx="2160240" cy="718176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/>
                <a:t>МАРС</a:t>
              </a:r>
              <a:endParaRPr lang="en-US" sz="2400" dirty="0"/>
            </a:p>
          </p:txBody>
        </p:sp>
        <p:sp>
          <p:nvSpPr>
            <p:cNvPr id="6" name="Овал 5"/>
            <p:cNvSpPr/>
            <p:nvPr/>
          </p:nvSpPr>
          <p:spPr>
            <a:xfrm>
              <a:off x="3131840" y="1988840"/>
              <a:ext cx="2160240" cy="7181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/>
                <a:t>Поиск</a:t>
              </a:r>
              <a:endParaRPr lang="en-US" sz="2400" dirty="0"/>
            </a:p>
          </p:txBody>
        </p:sp>
        <p:cxnSp>
          <p:nvCxnSpPr>
            <p:cNvPr id="7" name="Прямая со стрелкой 6"/>
            <p:cNvCxnSpPr>
              <a:stCxn id="5" idx="1"/>
              <a:endCxn id="6" idx="4"/>
            </p:cNvCxnSpPr>
            <p:nvPr/>
          </p:nvCxnSpPr>
          <p:spPr>
            <a:xfrm flipV="1">
              <a:off x="4211959" y="2707016"/>
              <a:ext cx="0" cy="291840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Цилиндр 22"/>
          <p:cNvSpPr/>
          <p:nvPr/>
        </p:nvSpPr>
        <p:spPr>
          <a:xfrm>
            <a:off x="1979613" y="4221163"/>
            <a:ext cx="1685925" cy="4508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СКПБР</a:t>
            </a:r>
            <a:endParaRPr lang="en-US" sz="2400" dirty="0"/>
          </a:p>
        </p:txBody>
      </p:sp>
      <p:sp>
        <p:nvSpPr>
          <p:cNvPr id="24" name="Овал 23"/>
          <p:cNvSpPr/>
          <p:nvPr/>
        </p:nvSpPr>
        <p:spPr>
          <a:xfrm>
            <a:off x="3348038" y="3716338"/>
            <a:ext cx="1584325" cy="4492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Заказ</a:t>
            </a:r>
            <a:endParaRPr lang="en-US" sz="2400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3708400" y="4221163"/>
            <a:ext cx="474663" cy="225425"/>
          </a:xfrm>
          <a:prstGeom prst="straightConnector1">
            <a:avLst/>
          </a:prstGeom>
          <a:ln w="76200"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292725" y="1916113"/>
            <a:ext cx="0" cy="3959225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089" name="Группа 29"/>
          <p:cNvGrpSpPr>
            <a:grpSpLocks/>
          </p:cNvGrpSpPr>
          <p:nvPr/>
        </p:nvGrpSpPr>
        <p:grpSpPr bwMode="auto">
          <a:xfrm>
            <a:off x="1908175" y="5157788"/>
            <a:ext cx="1800225" cy="1296987"/>
            <a:chOff x="3033656" y="1643508"/>
            <a:chExt cx="2454587" cy="2073524"/>
          </a:xfrm>
        </p:grpSpPr>
        <p:sp>
          <p:nvSpPr>
            <p:cNvPr id="31" name="Цилиндр 30"/>
            <p:cNvSpPr/>
            <p:nvPr/>
          </p:nvSpPr>
          <p:spPr>
            <a:xfrm>
              <a:off x="3131061" y="2996247"/>
              <a:ext cx="2160210" cy="72078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/>
                <a:t>МБА</a:t>
              </a:r>
              <a:endParaRPr lang="en-US" sz="2400" dirty="0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033656" y="1643508"/>
              <a:ext cx="2454587" cy="10659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dirty="0"/>
                <a:t>Д</a:t>
              </a:r>
              <a:r>
                <a:rPr lang="ru-RU" sz="2000" b="1" dirty="0"/>
                <a:t>оставка</a:t>
              </a:r>
              <a:endParaRPr lang="en-US" sz="2000" b="1" dirty="0"/>
            </a:p>
          </p:txBody>
        </p:sp>
        <p:cxnSp>
          <p:nvCxnSpPr>
            <p:cNvPr id="33" name="Прямая со стрелкой 32"/>
            <p:cNvCxnSpPr>
              <a:stCxn id="31" idx="1"/>
              <a:endCxn id="32" idx="4"/>
            </p:cNvCxnSpPr>
            <p:nvPr/>
          </p:nvCxnSpPr>
          <p:spPr>
            <a:xfrm flipV="1">
              <a:off x="4211165" y="2709457"/>
              <a:ext cx="49785" cy="286790"/>
            </a:xfrm>
            <a:prstGeom prst="straightConnector1">
              <a:avLst/>
            </a:prstGeom>
            <a:ln w="76200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Дуга 35"/>
          <p:cNvSpPr/>
          <p:nvPr/>
        </p:nvSpPr>
        <p:spPr>
          <a:xfrm>
            <a:off x="1116013" y="2205038"/>
            <a:ext cx="3600450" cy="3887787"/>
          </a:xfrm>
          <a:prstGeom prst="arc">
            <a:avLst>
              <a:gd name="adj1" fmla="val 12553106"/>
              <a:gd name="adj2" fmla="val 14535782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6091" name="Picture 4" descr="C:\Docs\images\Gerald_G_Man_in_Sui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3500438"/>
            <a:ext cx="631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Цилиндр 38"/>
          <p:cNvSpPr/>
          <p:nvPr/>
        </p:nvSpPr>
        <p:spPr>
          <a:xfrm>
            <a:off x="7235825" y="4005263"/>
            <a:ext cx="1584325" cy="5762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6443663" y="2565400"/>
            <a:ext cx="2614612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+mn-lt"/>
                <a:cs typeface="+mn-cs"/>
              </a:rPr>
              <a:t>Издательства</a:t>
            </a:r>
            <a:endParaRPr lang="en-US" sz="3200" dirty="0">
              <a:latin typeface="+mn-lt"/>
              <a:cs typeface="+mn-cs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8027988" y="3213100"/>
            <a:ext cx="0" cy="720725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227763" y="4076700"/>
            <a:ext cx="936625" cy="0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6156325" y="4437063"/>
            <a:ext cx="1008063" cy="0"/>
          </a:xfrm>
          <a:prstGeom prst="straightConnector1">
            <a:avLst/>
          </a:prstGeom>
          <a:ln w="76200"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97" name="Picture 2" descr="C:\Docs\images\dollar_ba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4581525"/>
            <a:ext cx="124936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8" name="TextBox 50"/>
          <p:cNvSpPr txBox="1">
            <a:spLocks noChangeArrowheads="1"/>
          </p:cNvSpPr>
          <p:nvPr/>
        </p:nvSpPr>
        <p:spPr bwMode="auto">
          <a:xfrm>
            <a:off x="1403350" y="1125538"/>
            <a:ext cx="3559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>
                <a:latin typeface="Calibri" pitchFamily="34" charset="0"/>
              </a:rPr>
              <a:t>Проекты АРБИКОН</a:t>
            </a:r>
            <a:endParaRPr lang="en-US" altLang="ru-RU" sz="3200" b="1">
              <a:latin typeface="Calibri" pitchFamily="34" charset="0"/>
            </a:endParaRPr>
          </a:p>
        </p:txBody>
      </p:sp>
      <p:sp>
        <p:nvSpPr>
          <p:cNvPr id="46099" name="TextBox 52"/>
          <p:cNvSpPr txBox="1">
            <a:spLocks noChangeArrowheads="1"/>
          </p:cNvSpPr>
          <p:nvPr/>
        </p:nvSpPr>
        <p:spPr bwMode="auto">
          <a:xfrm>
            <a:off x="6875463" y="1125538"/>
            <a:ext cx="893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>
                <a:latin typeface="Calibri" pitchFamily="34" charset="0"/>
              </a:rPr>
              <a:t>НЭБ</a:t>
            </a:r>
            <a:endParaRPr lang="en-US" altLang="ru-RU" sz="2800" b="1">
              <a:latin typeface="Calibri" pitchFamily="34" charset="0"/>
            </a:endParaRPr>
          </a:p>
        </p:txBody>
      </p:sp>
      <p:pic>
        <p:nvPicPr>
          <p:cNvPr id="46100" name="Picture 2" descr="C:\Docs\images\dollar_ba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5949950"/>
            <a:ext cx="6635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Дуга 61"/>
          <p:cNvSpPr/>
          <p:nvPr/>
        </p:nvSpPr>
        <p:spPr>
          <a:xfrm>
            <a:off x="1116013" y="2205038"/>
            <a:ext cx="3600450" cy="3887787"/>
          </a:xfrm>
          <a:prstGeom prst="arc">
            <a:avLst>
              <a:gd name="adj1" fmla="val 17739431"/>
              <a:gd name="adj2" fmla="val 20759791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Дуга 62"/>
          <p:cNvSpPr/>
          <p:nvPr/>
        </p:nvSpPr>
        <p:spPr>
          <a:xfrm>
            <a:off x="1116013" y="1916113"/>
            <a:ext cx="3598862" cy="3889375"/>
          </a:xfrm>
          <a:prstGeom prst="arc">
            <a:avLst>
              <a:gd name="adj1" fmla="val 631383"/>
              <a:gd name="adj2" fmla="val 3752876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Дуга 63"/>
          <p:cNvSpPr/>
          <p:nvPr/>
        </p:nvSpPr>
        <p:spPr>
          <a:xfrm>
            <a:off x="1042988" y="2060575"/>
            <a:ext cx="3600450" cy="3887788"/>
          </a:xfrm>
          <a:prstGeom prst="arc">
            <a:avLst>
              <a:gd name="adj1" fmla="val 7130959"/>
              <a:gd name="adj2" fmla="val 8432889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971550" y="188913"/>
            <a:ext cx="7993063" cy="1008062"/>
          </a:xfrm>
        </p:spPr>
        <p:txBody>
          <a:bodyPr/>
          <a:lstStyle/>
          <a:p>
            <a:pPr eaLnBrk="1" hangingPunct="1"/>
            <a:r>
              <a:rPr lang="ru-RU" altLang="ru-RU" sz="3200" b="1" smtClean="0"/>
              <a:t>Соотношение взаимного проникновения проектов АРБИКОН (МАРС+МБА) и НЭБ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1042988" y="1557338"/>
            <a:ext cx="8101012" cy="5040312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u="sng" dirty="0" smtClean="0"/>
              <a:t>ТОП100 журналов РИНЦ </a:t>
            </a:r>
            <a:r>
              <a:rPr lang="ru-RU" dirty="0" smtClean="0"/>
              <a:t>с наибольшим </a:t>
            </a:r>
            <a:r>
              <a:rPr lang="ru-RU" dirty="0" err="1" smtClean="0"/>
              <a:t>импакт-фактором</a:t>
            </a:r>
            <a:r>
              <a:rPr lang="ru-RU" dirty="0" smtClean="0"/>
              <a:t> в МАРС расписывается </a:t>
            </a:r>
            <a:r>
              <a:rPr lang="ru-RU" b="1" dirty="0" smtClean="0"/>
              <a:t>68.</a:t>
            </a:r>
          </a:p>
          <a:p>
            <a:pPr eaLnBrk="1" hangingPunct="1">
              <a:defRPr/>
            </a:pPr>
            <a:r>
              <a:rPr lang="ru-RU" u="sng" dirty="0" smtClean="0"/>
              <a:t>ТОП100 журналов по подписке партнеров МАРС </a:t>
            </a:r>
            <a:r>
              <a:rPr lang="ru-RU" dirty="0" smtClean="0"/>
              <a:t>в НЭБ есть сведения о </a:t>
            </a:r>
            <a:r>
              <a:rPr lang="ru-RU" b="1" dirty="0" smtClean="0"/>
              <a:t>57</a:t>
            </a:r>
            <a:r>
              <a:rPr lang="ru-RU" dirty="0" smtClean="0"/>
              <a:t> из них п.т. есть преимущественно платно в </a:t>
            </a:r>
            <a:r>
              <a:rPr lang="ru-RU" b="1" dirty="0" smtClean="0"/>
              <a:t>37</a:t>
            </a:r>
            <a:r>
              <a:rPr lang="ru-RU" dirty="0" smtClean="0"/>
              <a:t> при этом не обеспечивается полнота.</a:t>
            </a:r>
          </a:p>
          <a:p>
            <a:pPr eaLnBrk="1" hangingPunct="1">
              <a:defRPr/>
            </a:pPr>
            <a:endParaRPr lang="ru-RU" dirty="0" smtClean="0"/>
          </a:p>
          <a:p>
            <a:pPr algn="ctr" eaLnBrk="1" hangingPunct="1">
              <a:buFont typeface="Arial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</a:rPr>
              <a:t>В принципе проекты удачно дополняют друг друга но есть различия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8101012" cy="1417638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Динамика проекта МБА </a:t>
            </a:r>
            <a:endParaRPr lang="en-US" altLang="ru-RU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87450" y="1125538"/>
          <a:ext cx="7848600" cy="4464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800"/>
                <a:gridCol w="2390236"/>
                <a:gridCol w="2677564"/>
              </a:tblGrid>
              <a:tr h="49600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Год</a:t>
                      </a:r>
                      <a:endParaRPr lang="en-US" sz="24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Кол-во заказов</a:t>
                      </a:r>
                      <a:endParaRPr lang="en-US" sz="24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Кол-во страниц</a:t>
                      </a:r>
                      <a:endParaRPr lang="en-US" sz="2400" dirty="0"/>
                    </a:p>
                  </a:txBody>
                  <a:tcPr marL="91437" marR="91437" marT="45715" marB="45715"/>
                </a:tc>
              </a:tr>
              <a:tr h="49600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2007</a:t>
                      </a:r>
                      <a:endParaRPr lang="en-US" sz="24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895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887</a:t>
                      </a:r>
                    </a:p>
                  </a:txBody>
                  <a:tcPr marL="0" marR="0" marT="0" marB="0" anchor="b"/>
                </a:tc>
              </a:tr>
              <a:tr h="49600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2008</a:t>
                      </a:r>
                      <a:endParaRPr lang="en-US" sz="24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789</a:t>
                      </a:r>
                    </a:p>
                  </a:txBody>
                  <a:tcPr marL="0" marR="0" marT="0" marB="0" anchor="b"/>
                </a:tc>
              </a:tr>
              <a:tr h="49600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2009</a:t>
                      </a:r>
                      <a:endParaRPr lang="en-US" sz="24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808</a:t>
                      </a:r>
                    </a:p>
                  </a:txBody>
                  <a:tcPr marL="0" marR="0" marT="0" marB="0" anchor="b"/>
                </a:tc>
              </a:tr>
              <a:tr h="49600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2010</a:t>
                      </a:r>
                      <a:endParaRPr lang="en-US" sz="24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385</a:t>
                      </a:r>
                    </a:p>
                  </a:txBody>
                  <a:tcPr marL="0" marR="0" marT="0" marB="0" anchor="b"/>
                </a:tc>
              </a:tr>
              <a:tr h="49600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2011</a:t>
                      </a:r>
                      <a:endParaRPr lang="en-US" sz="24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197</a:t>
                      </a:r>
                    </a:p>
                  </a:txBody>
                  <a:tcPr marL="0" marR="0" marT="0" marB="0" anchor="b"/>
                </a:tc>
              </a:tr>
              <a:tr h="49600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2012</a:t>
                      </a:r>
                      <a:endParaRPr lang="en-US" sz="24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0" marR="0" marT="0" marB="0" anchor="b"/>
                </a:tc>
              </a:tr>
              <a:tr h="49600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2013 (</a:t>
                      </a:r>
                      <a:r>
                        <a:rPr lang="ru-RU" sz="2400" baseline="0" dirty="0" smtClean="0"/>
                        <a:t>прогноз</a:t>
                      </a:r>
                      <a:r>
                        <a:rPr lang="ru-RU" sz="2400" dirty="0" smtClean="0"/>
                        <a:t>)</a:t>
                      </a:r>
                      <a:endParaRPr lang="en-US" sz="24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16 000</a:t>
                      </a:r>
                      <a:endParaRPr lang="en-US" sz="2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120 000</a:t>
                      </a:r>
                      <a:endParaRPr lang="en-US" sz="2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49600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2013</a:t>
                      </a:r>
                      <a:r>
                        <a:rPr lang="ru-RU" sz="2400" baseline="0" dirty="0" smtClean="0"/>
                        <a:t> (</a:t>
                      </a:r>
                      <a:r>
                        <a:rPr lang="ru-RU" sz="2400" dirty="0" smtClean="0"/>
                        <a:t>до 31.09</a:t>
                      </a:r>
                      <a:r>
                        <a:rPr lang="ru-RU" sz="2400" baseline="0" dirty="0" smtClean="0"/>
                        <a:t>)</a:t>
                      </a:r>
                      <a:endParaRPr lang="en-US" sz="24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10 2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77 479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48173" name="TextBox 4"/>
          <p:cNvSpPr txBox="1">
            <a:spLocks noChangeArrowheads="1"/>
          </p:cNvSpPr>
          <p:nvPr/>
        </p:nvSpPr>
        <p:spPr bwMode="auto">
          <a:xfrm>
            <a:off x="1187450" y="5473700"/>
            <a:ext cx="54721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800">
                <a:latin typeface="Calibri" pitchFamily="34" charset="0"/>
              </a:rPr>
              <a:t>За время проекта выполнено: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altLang="ru-RU" sz="2800">
                <a:latin typeface="Calibri" pitchFamily="34" charset="0"/>
              </a:rPr>
              <a:t> </a:t>
            </a:r>
            <a:r>
              <a:rPr lang="ru-RU" altLang="ru-RU" sz="2800" b="1">
                <a:solidFill>
                  <a:srgbClr val="FF0000"/>
                </a:solidFill>
                <a:latin typeface="Calibri" pitchFamily="34" charset="0"/>
              </a:rPr>
              <a:t>75 116 </a:t>
            </a:r>
            <a:r>
              <a:rPr lang="ru-RU" altLang="ru-RU" sz="2800">
                <a:latin typeface="Calibri" pitchFamily="34" charset="0"/>
              </a:rPr>
              <a:t>заказов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altLang="ru-RU" sz="2800">
                <a:latin typeface="Calibri" pitchFamily="34" charset="0"/>
              </a:rPr>
              <a:t> </a:t>
            </a:r>
            <a:r>
              <a:rPr lang="ru-RU" altLang="ru-RU" sz="2800" b="1">
                <a:solidFill>
                  <a:srgbClr val="FF0000"/>
                </a:solidFill>
                <a:latin typeface="Calibri" pitchFamily="34" charset="0"/>
              </a:rPr>
              <a:t>491 400 </a:t>
            </a:r>
            <a:r>
              <a:rPr lang="ru-RU" altLang="ru-RU" sz="2800">
                <a:latin typeface="Calibri" pitchFamily="34" charset="0"/>
              </a:rPr>
              <a:t>стр. копий</a:t>
            </a:r>
            <a:endParaRPr lang="en-US" altLang="ru-R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1258888" y="0"/>
            <a:ext cx="7885112" cy="1417638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Динамика проекта МБА</a:t>
            </a:r>
            <a:r>
              <a:rPr lang="en-US" altLang="ru-RU" b="1" smtClean="0"/>
              <a:t> </a:t>
            </a:r>
            <a:endParaRPr lang="en-US" altLang="ru-RU" smtClean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ph idx="1"/>
          </p:nvPr>
        </p:nvGraphicFramePr>
        <p:xfrm>
          <a:off x="1259632" y="1484784"/>
          <a:ext cx="7884368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75638" y="2152650"/>
            <a:ext cx="576262" cy="1973263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6300788" y="981075"/>
            <a:ext cx="2592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i="1">
                <a:latin typeface="Calibri" pitchFamily="34" charset="0"/>
              </a:rPr>
              <a:t>на 20.06.2013</a:t>
            </a:r>
            <a:endParaRPr lang="en-US" altLang="ru-RU" sz="3200" i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1258888" y="0"/>
            <a:ext cx="7885112" cy="1417638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Динамика проекта МБА</a:t>
            </a:r>
            <a:endParaRPr lang="en-US" altLang="ru-RU" smtClean="0"/>
          </a:p>
        </p:txBody>
      </p:sp>
      <p:graphicFrame>
        <p:nvGraphicFramePr>
          <p:cNvPr id="4" name="Chart 8"/>
          <p:cNvGraphicFramePr>
            <a:graphicFrameLocks noGrp="1"/>
          </p:cNvGraphicFramePr>
          <p:nvPr>
            <p:ph idx="1"/>
          </p:nvPr>
        </p:nvGraphicFramePr>
        <p:xfrm>
          <a:off x="1115616" y="1340768"/>
          <a:ext cx="8028384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448675" y="2244725"/>
            <a:ext cx="457200" cy="1905000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181" name="TextBox 5"/>
          <p:cNvSpPr txBox="1">
            <a:spLocks noChangeArrowheads="1"/>
          </p:cNvSpPr>
          <p:nvPr/>
        </p:nvSpPr>
        <p:spPr bwMode="auto">
          <a:xfrm>
            <a:off x="6300788" y="1052513"/>
            <a:ext cx="25923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i="1">
                <a:latin typeface="Calibri" pitchFamily="34" charset="0"/>
              </a:rPr>
              <a:t>на 20.06.2013</a:t>
            </a:r>
            <a:endParaRPr lang="en-US" altLang="ru-RU" sz="3200" i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1071563"/>
            <a:ext cx="809466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рямоугольник 2"/>
          <p:cNvSpPr>
            <a:spLocks noChangeArrowheads="1"/>
          </p:cNvSpPr>
          <p:nvPr/>
        </p:nvSpPr>
        <p:spPr bwMode="auto">
          <a:xfrm>
            <a:off x="1071563" y="260350"/>
            <a:ext cx="80724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>
                <a:latin typeface="Calibri" pitchFamily="34" charset="0"/>
              </a:rPr>
              <a:t>Количество обращений к системе </a:t>
            </a:r>
            <a:r>
              <a:rPr lang="en-US" altLang="ru-RU" sz="3200" b="1">
                <a:latin typeface="Calibri" pitchFamily="34" charset="0"/>
              </a:rPr>
              <a:t>IMPALA</a:t>
            </a:r>
            <a:endParaRPr lang="ru-RU" altLang="ru-RU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4"/>
          <p:cNvGraphicFramePr>
            <a:graphicFrameLocks noGrp="1"/>
          </p:cNvGraphicFramePr>
          <p:nvPr>
            <p:ph idx="1"/>
          </p:nvPr>
        </p:nvGraphicFramePr>
        <p:xfrm>
          <a:off x="1187624" y="1124744"/>
          <a:ext cx="7956376" cy="5733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7" name="Заголовок 1"/>
          <p:cNvSpPr>
            <a:spLocks noGrp="1"/>
          </p:cNvSpPr>
          <p:nvPr>
            <p:ph type="title"/>
          </p:nvPr>
        </p:nvSpPr>
        <p:spPr>
          <a:xfrm>
            <a:off x="1258888" y="0"/>
            <a:ext cx="7885112" cy="1417638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Динамика проекта МБА</a:t>
            </a:r>
            <a:endParaRPr lang="en-US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1268" name="Picture 2" descr="C:\Users\u\Desktop\FORUM 2013 PRESENT\IMG\EQ2012_17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Содержимое 3" descr="Карта АРБИКОН 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1187450" y="0"/>
            <a:ext cx="7956550" cy="1417638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Динамика проекта МБА</a:t>
            </a:r>
            <a:endParaRPr lang="en-US" altLang="ru-RU" smtClean="0"/>
          </a:p>
        </p:txBody>
      </p:sp>
      <p:graphicFrame>
        <p:nvGraphicFramePr>
          <p:cNvPr id="4" name="Chart 7"/>
          <p:cNvGraphicFramePr>
            <a:graphicFrameLocks noGrp="1"/>
          </p:cNvGraphicFramePr>
          <p:nvPr>
            <p:ph idx="1"/>
          </p:nvPr>
        </p:nvGraphicFramePr>
        <p:xfrm>
          <a:off x="1259632" y="1340768"/>
          <a:ext cx="7884368" cy="5517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ая соединительная линия 4"/>
          <p:cNvSpPr/>
          <p:nvPr/>
        </p:nvSpPr>
        <p:spPr>
          <a:xfrm>
            <a:off x="2020888" y="5189538"/>
            <a:ext cx="705643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6300788" y="1052513"/>
            <a:ext cx="25923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i="1">
                <a:latin typeface="Calibri" pitchFamily="34" charset="0"/>
              </a:rPr>
              <a:t>на 20.06.2013</a:t>
            </a:r>
            <a:endParaRPr lang="en-US" altLang="ru-RU" sz="3200" i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258888" y="0"/>
            <a:ext cx="7885112" cy="1417638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Динамика проекта МБА</a:t>
            </a:r>
            <a:endParaRPr lang="en-US" altLang="ru-RU" smtClean="0"/>
          </a:p>
        </p:txBody>
      </p:sp>
      <p:graphicFrame>
        <p:nvGraphicFramePr>
          <p:cNvPr id="4" name="Chart 6"/>
          <p:cNvGraphicFramePr>
            <a:graphicFrameLocks noGrp="1"/>
          </p:cNvGraphicFramePr>
          <p:nvPr>
            <p:ph idx="1"/>
          </p:nvPr>
        </p:nvGraphicFramePr>
        <p:xfrm>
          <a:off x="1187624" y="1196752"/>
          <a:ext cx="7956376" cy="5661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276" name="TextBox 4"/>
          <p:cNvSpPr txBox="1">
            <a:spLocks noChangeArrowheads="1"/>
          </p:cNvSpPr>
          <p:nvPr/>
        </p:nvSpPr>
        <p:spPr bwMode="auto">
          <a:xfrm>
            <a:off x="6300788" y="981075"/>
            <a:ext cx="2592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i="1">
                <a:latin typeface="Calibri" pitchFamily="34" charset="0"/>
              </a:rPr>
              <a:t>на 20.06.2013</a:t>
            </a:r>
            <a:endParaRPr lang="en-US" altLang="ru-RU" sz="3200" i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4"/>
          <p:cNvSpPr>
            <a:spLocks noGrp="1"/>
          </p:cNvSpPr>
          <p:nvPr>
            <p:ph type="title"/>
          </p:nvPr>
        </p:nvSpPr>
        <p:spPr>
          <a:xfrm>
            <a:off x="250825" y="765175"/>
            <a:ext cx="3008313" cy="1162050"/>
          </a:xfrm>
        </p:spPr>
        <p:txBody>
          <a:bodyPr/>
          <a:lstStyle/>
          <a:p>
            <a:r>
              <a:rPr lang="ru-RU" altLang="ru-RU" sz="3600" smtClean="0">
                <a:solidFill>
                  <a:srgbClr val="C00000"/>
                </a:solidFill>
              </a:rPr>
              <a:t>Приглашаем!</a:t>
            </a:r>
          </a:p>
        </p:txBody>
      </p:sp>
      <p:pic>
        <p:nvPicPr>
          <p:cNvPr id="55299" name="Picture 2" descr="C:\Users\plm\Desktop\Plemnek mixt CD\543D18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6600" y="0"/>
            <a:ext cx="5867400" cy="6858000"/>
          </a:xfrm>
          <a:noFill/>
        </p:spPr>
      </p:pic>
      <p:sp>
        <p:nvSpPr>
          <p:cNvPr id="55300" name="Текст 5"/>
          <p:cNvSpPr>
            <a:spLocks noGrp="1"/>
          </p:cNvSpPr>
          <p:nvPr>
            <p:ph type="body" sz="half" idx="2"/>
          </p:nvPr>
        </p:nvSpPr>
        <p:spPr>
          <a:xfrm>
            <a:off x="0" y="2492375"/>
            <a:ext cx="3203575" cy="2160588"/>
          </a:xfrm>
        </p:spPr>
        <p:txBody>
          <a:bodyPr/>
          <a:lstStyle/>
          <a:p>
            <a:pPr algn="ctr"/>
            <a:r>
              <a:rPr lang="en-US" altLang="ru-RU" sz="3600" b="1" smtClean="0">
                <a:solidFill>
                  <a:srgbClr val="800000"/>
                </a:solidFill>
              </a:rPr>
              <a:t>XII </a:t>
            </a:r>
            <a:r>
              <a:rPr lang="ru-RU" altLang="ru-RU" sz="3600" b="1" smtClean="0">
                <a:solidFill>
                  <a:srgbClr val="800000"/>
                </a:solidFill>
              </a:rPr>
              <a:t>Конференция АРБИКОН 2014</a:t>
            </a:r>
          </a:p>
        </p:txBody>
      </p:sp>
      <p:sp>
        <p:nvSpPr>
          <p:cNvPr id="2970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fld id="{F02DA755-A322-4802-BB07-7842E5F4D12F}" type="slidenum">
              <a:rPr lang="ru-RU" smtClean="0"/>
              <a:pPr algn="ctr">
                <a:defRPr/>
              </a:pPr>
              <a:t>52</a:t>
            </a:fld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008063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Не будьте одинокиими!</a:t>
            </a:r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6324" name="Picture 2" descr="C:\Users\u\Desktop\IMG_STOL\Canaima_Palms_isl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1187450" y="0"/>
            <a:ext cx="7956550" cy="1052513"/>
          </a:xfrm>
        </p:spPr>
        <p:txBody>
          <a:bodyPr/>
          <a:lstStyle/>
          <a:p>
            <a:pPr eaLnBrk="1" hangingPunct="1"/>
            <a:r>
              <a:rPr lang="ru-RU" altLang="ru-RU" sz="3400" b="1" smtClean="0"/>
              <a:t>Ловите драйв от совместной работы!</a:t>
            </a:r>
          </a:p>
        </p:txBody>
      </p:sp>
      <p:sp>
        <p:nvSpPr>
          <p:cNvPr id="573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7348" name="Picture 2" descr="C:\Users\u\Desktop\IMG_STOL\0_STATIC6bb1a_a7a4035b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8101012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Будем рады видеть вас в нашей компании!</a:t>
            </a:r>
          </a:p>
        </p:txBody>
      </p:sp>
      <p:sp>
        <p:nvSpPr>
          <p:cNvPr id="583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8372" name="Picture 2" descr="C:\Users\u\Desktop\IMG_STOL\543D08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fld id="{1EB0E3FE-9A3A-47E5-AAE5-D76E3503B6B0}" type="slidenum">
              <a:rPr lang="ru-RU" smtClean="0"/>
              <a:pPr algn="ctr">
                <a:defRPr/>
              </a:pPr>
              <a:t>56</a:t>
            </a:fld>
            <a:endParaRPr lang="ru-RU" smtClean="0"/>
          </a:p>
        </p:txBody>
      </p:sp>
      <p:pic>
        <p:nvPicPr>
          <p:cNvPr id="59395" name="Picture 2" descr="H:\IMG\LUSL71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8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9a4acc0e-f773-400e-b320-1e487d63a97c" descr="798453D9-3147-4AC9-A311-0D8D74291718@sp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0419" name="Заголовок 1"/>
          <p:cNvSpPr>
            <a:spLocks noGrp="1"/>
          </p:cNvSpPr>
          <p:nvPr>
            <p:ph type="title"/>
          </p:nvPr>
        </p:nvSpPr>
        <p:spPr>
          <a:xfrm>
            <a:off x="1331913" y="1125538"/>
            <a:ext cx="7812087" cy="1871662"/>
          </a:xfrm>
        </p:spPr>
        <p:txBody>
          <a:bodyPr/>
          <a:lstStyle/>
          <a:p>
            <a:pPr eaLnBrk="1" hangingPunct="1"/>
            <a:r>
              <a:rPr lang="ru-RU" altLang="ru-RU" sz="4800" b="1" i="1" smtClean="0"/>
              <a:t>Спасибо за внимание!</a:t>
            </a:r>
            <a:endParaRPr lang="ru-RU" altLang="ru-RU" sz="4800" smtClean="0"/>
          </a:p>
        </p:txBody>
      </p:sp>
      <p:sp>
        <p:nvSpPr>
          <p:cNvPr id="60420" name="Прямоугольник 4"/>
          <p:cNvSpPr>
            <a:spLocks noChangeArrowheads="1"/>
          </p:cNvSpPr>
          <p:nvPr/>
        </p:nvSpPr>
        <p:spPr bwMode="auto">
          <a:xfrm>
            <a:off x="1476375" y="3284538"/>
            <a:ext cx="76676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2800" b="1"/>
              <a:t>Александр Иванович Племнек</a:t>
            </a:r>
            <a:r>
              <a:rPr lang="ru-RU" altLang="ru-RU" sz="2800"/>
              <a:t>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2800"/>
              <a:t>СПбГПУ, инфрмационно-библиотечный комплекс, директор</a:t>
            </a:r>
            <a:endParaRPr lang="en-US" altLang="ru-RU" sz="2800"/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2800"/>
              <a:t>Ассоциация региональных библиотечных консорциумов (АРБИКОН), исполнительный директор</a:t>
            </a:r>
            <a:r>
              <a:rPr lang="en-US" altLang="ru-RU" sz="2800"/>
              <a:t>, </a:t>
            </a:r>
            <a:r>
              <a:rPr lang="ru-RU" altLang="ru-RU" sz="2800"/>
              <a:t>к.т.н, доцент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altLang="ru-RU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altLang="ru-RU"/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ru-RU" sz="2800">
                <a:hlinkClick r:id="rId3"/>
              </a:rPr>
              <a:t>plm@unilib.neva.ru</a:t>
            </a:r>
            <a:endParaRPr lang="en-US" altLang="ru-RU" sz="280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altLang="ru-RU" sz="280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altLang="ru-RU" sz="2800"/>
          </a:p>
        </p:txBody>
      </p:sp>
      <p:sp>
        <p:nvSpPr>
          <p:cNvPr id="60421" name="Прямоугольник 5"/>
          <p:cNvSpPr>
            <a:spLocks noChangeArrowheads="1"/>
          </p:cNvSpPr>
          <p:nvPr/>
        </p:nvSpPr>
        <p:spPr bwMode="auto">
          <a:xfrm>
            <a:off x="1258888" y="115888"/>
            <a:ext cx="78851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/>
              <a:t>Научно-практическая конференция</a:t>
            </a:r>
            <a:r>
              <a:rPr lang="en-US" altLang="ru-RU" sz="2400"/>
              <a:t> ”</a:t>
            </a:r>
            <a:r>
              <a:rPr lang="ru-RU" altLang="ru-RU" sz="2400"/>
              <a:t>Современная библиотека</a:t>
            </a:r>
            <a:r>
              <a:rPr lang="en-US" altLang="ru-RU" sz="2400"/>
              <a:t>: </a:t>
            </a:r>
            <a:r>
              <a:rPr lang="ru-RU" altLang="ru-RU" sz="2400"/>
              <a:t>от разработки проектов к их внедрению</a:t>
            </a:r>
            <a:r>
              <a:rPr lang="en-US" altLang="ru-RU" sz="2400"/>
              <a:t>”</a:t>
            </a:r>
            <a:endParaRPr lang="ru-RU" alt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2" name="Picture 2" descr="C:\Users\u\Desktop\FORUM 2013 PRESENT\IMG\IMG_0927_c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6048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3316" name="Picture 2" descr="C:\Users\u\Desktop\FORUM 2013 PRESENT\IMG\hummingbird_c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0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40" name="Picture 2" descr="C:\Users\u\Desktop\FORUM 2013 PRESENT\IMG\543D1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fld id="{09827E82-D567-442F-8DF3-BC57C22EC163}" type="slidenum">
              <a:rPr lang="ru-RU"/>
              <a:pPr algn="ctr">
                <a:defRPr/>
              </a:pPr>
              <a:t>9</a:t>
            </a:fld>
            <a:endParaRPr lang="ru-RU"/>
          </a:p>
        </p:txBody>
      </p:sp>
      <p:pic>
        <p:nvPicPr>
          <p:cNvPr id="15363" name="Picture 2" descr="IMG_53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1197</Words>
  <Application>Microsoft Office PowerPoint</Application>
  <PresentationFormat>Экран (4:3)</PresentationFormat>
  <Paragraphs>276</Paragraphs>
  <Slides>57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6" baseType="lpstr">
      <vt:lpstr>Arial</vt:lpstr>
      <vt:lpstr>Calibri</vt:lpstr>
      <vt:lpstr>Wingdings</vt:lpstr>
      <vt:lpstr>Wingdings 2</vt:lpstr>
      <vt:lpstr>Verdana</vt:lpstr>
      <vt:lpstr>Malgun Gothic</vt:lpstr>
      <vt:lpstr>Arial Black</vt:lpstr>
      <vt:lpstr>Тема Office</vt:lpstr>
      <vt:lpstr>Фотография Microsoft Photo Editor 3.0</vt:lpstr>
      <vt:lpstr>Сохранение устойчивости библиотек в эпоху перемен: невозможное возможно?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Пришли иные времена</vt:lpstr>
      <vt:lpstr>Реструктуризация: задачи крупного университета</vt:lpstr>
      <vt:lpstr>Реструктуризация: задачи крупного университета на ближайший 2014 год</vt:lpstr>
      <vt:lpstr>Традиционный цикл накопления-потребления информации</vt:lpstr>
      <vt:lpstr>Современный цикл накопления-потребления информации</vt:lpstr>
      <vt:lpstr>Проекты АРБИКОН</vt:lpstr>
      <vt:lpstr>Проекты АРБИКОН. Развитие</vt:lpstr>
      <vt:lpstr>Стимулы к развитию библиотек</vt:lpstr>
      <vt:lpstr>1. Новое направление – формирование и поддержка Электронной библиотеки</vt:lpstr>
      <vt:lpstr>Договорная работа с авторами</vt:lpstr>
      <vt:lpstr>Презентация PowerPoint</vt:lpstr>
      <vt:lpstr>Электронная библиотека – кол-во обращений к ресурсам за последний месяц</vt:lpstr>
      <vt:lpstr>2. «Один в поле не воин»,  или базовые принципы эффективного корпоративного сотрудничества библиотек</vt:lpstr>
      <vt:lpstr>Эффективность библиотеки сегодня</vt:lpstr>
      <vt:lpstr>Предлагаемые решения</vt:lpstr>
      <vt:lpstr>Изолированные системы</vt:lpstr>
      <vt:lpstr>Общая идея взаимодействия </vt:lpstr>
      <vt:lpstr>Общие принципы</vt:lpstr>
      <vt:lpstr>Общие принципы</vt:lpstr>
      <vt:lpstr>Общие принципы</vt:lpstr>
      <vt:lpstr>Реорганизация библиотечных процессов</vt:lpstr>
      <vt:lpstr>Архитектура библиотечной сети</vt:lpstr>
      <vt:lpstr>Корпоративные сервисы</vt:lpstr>
      <vt:lpstr>В заключение еще раз об эффективности библиотек</vt:lpstr>
      <vt:lpstr>Участники проекта МАРС</vt:lpstr>
      <vt:lpstr>Штат участников МАРС</vt:lpstr>
      <vt:lpstr>Соотношение: репертуар МАРС / подписка библиотеки</vt:lpstr>
      <vt:lpstr>Основные данные по проекту МАРС</vt:lpstr>
      <vt:lpstr>Сравнительная оценка двух корпоративных проектов</vt:lpstr>
      <vt:lpstr>Презентация PowerPoint</vt:lpstr>
      <vt:lpstr>Участие библиотек Воронежа в корпоративных проектах АРБИКОН</vt:lpstr>
      <vt:lpstr>«Журнальные» проекты</vt:lpstr>
      <vt:lpstr>Соотношение взаимного проникновения проектов АРБИКОН (МАРС+МБА) и НЭБ</vt:lpstr>
      <vt:lpstr>Динамика проекта МБА </vt:lpstr>
      <vt:lpstr>Динамика проекта МБА </vt:lpstr>
      <vt:lpstr>Динамика проекта МБА</vt:lpstr>
      <vt:lpstr>Презентация PowerPoint</vt:lpstr>
      <vt:lpstr>Динамика проекта МБА</vt:lpstr>
      <vt:lpstr>Динамика проекта МБА</vt:lpstr>
      <vt:lpstr>Динамика проекта МБА</vt:lpstr>
      <vt:lpstr>Приглашаем!</vt:lpstr>
      <vt:lpstr>Не будьте одинокиими!</vt:lpstr>
      <vt:lpstr>Ловите драйв от совместной работы!</vt:lpstr>
      <vt:lpstr>Будем рады видеть вас в нашей компании!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 Kedrin</dc:creator>
  <cp:lastModifiedBy>MESHKOVA</cp:lastModifiedBy>
  <cp:revision>183</cp:revision>
  <dcterms:created xsi:type="dcterms:W3CDTF">2013-06-20T13:26:32Z</dcterms:created>
  <dcterms:modified xsi:type="dcterms:W3CDTF">2013-10-10T09:25:04Z</dcterms:modified>
</cp:coreProperties>
</file>