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6" r:id="rId18"/>
    <p:sldId id="274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06" autoAdjust="0"/>
  </p:normalViewPr>
  <p:slideViewPr>
    <p:cSldViewPr>
      <p:cViewPr>
        <p:scale>
          <a:sx n="100" d="100"/>
          <a:sy n="100" d="100"/>
        </p:scale>
        <p:origin x="-42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F74F80-E217-4094-9BEB-726A10DE054B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5F6D71-F6CA-4DC3-A6FA-BB54D7020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192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AA29BC-43DF-493B-AB00-259358397B6A}" type="datetimeFigureOut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DE77F1-3FBA-4335-84F4-EFBE19C52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196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208F-E5F5-4839-ACD0-ED9132976DA9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191C-95B6-45B3-A920-31A299914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5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60C9-7CD1-4C9C-B558-3B5BA8863010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7866A-861A-4D4E-A542-EB407ADD3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A5108-9A1F-4661-AA01-D554EE11C520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AC2C-A8FD-430E-8739-AE22463F7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0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5841-8D2A-426B-B9A8-2F5C6A9EA5EE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227C-3F01-41B5-B592-020AF0446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4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A67E-8794-4CCC-9F9F-000C261F7C09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8195-0095-431E-99AA-70B97BE8E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4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BBA40-C82B-486F-BFDC-2A9D467C1742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1107-BD3D-4C29-8972-095FA99F1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31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885D3-52AA-4D50-B23E-95B5E79FB04C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E587-09F6-49A0-8DBD-4E1E67074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55129-C949-442C-AB6E-FA6B2ABD25C7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E5DA-2E22-4469-B3DC-D8BF863AA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F551-D4BC-4FA6-AF2D-C70FD6EA938F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DE90-F011-4DED-BA3A-AD30F0C73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5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1C78-53BC-4F47-B08C-41A7FE42DE09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90A5-3B11-4BFB-B643-9B6EE2608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39C7-47F0-4F9B-AA71-84F0FEAB938A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4553-C390-4B6B-A9FF-E119A035F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7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EE37F4-F9B3-43A7-8134-7080C4182369}" type="datetime1">
              <a:rPr lang="ru-RU"/>
              <a:pPr>
                <a:defRPr/>
              </a:pPr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8DD20D-5174-477D-B00F-D0C4EF8B0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9" r:id="rId2"/>
    <p:sldLayoutId id="2147483758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9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4724400"/>
            <a:ext cx="7343775" cy="1152525"/>
          </a:xfrm>
        </p:spPr>
        <p:txBody>
          <a:bodyPr rtlCol="0">
            <a:normAutofit fontScale="77500" lnSpcReduction="20000"/>
          </a:bodyPr>
          <a:lstStyle/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/>
              <a:t>Ведущий программист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/>
              <a:t>Н</a:t>
            </a:r>
            <a:r>
              <a:rPr lang="ru-RU" sz="2000" i="1" dirty="0" smtClean="0"/>
              <a:t>аучной библиотеки 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/>
              <a:t>Воронежского государственного аграрного университета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/>
              <a:t>Дмитрий Юрьевич Булгаков</a:t>
            </a:r>
            <a:endParaRPr lang="ru-RU" sz="20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560840" cy="2808312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/>
              <a:t>Технические особенности внедрения и эксплуатации </a:t>
            </a:r>
            <a:r>
              <a:rPr lang="ru-RU" sz="3200" dirty="0" smtClean="0"/>
              <a:t>автоматизированной </a:t>
            </a:r>
            <a:r>
              <a:rPr lang="ru-RU" sz="3200" dirty="0"/>
              <a:t>системы расчета </a:t>
            </a:r>
            <a:r>
              <a:rPr lang="ru-RU" sz="3200" dirty="0" err="1"/>
              <a:t>к</a:t>
            </a:r>
            <a:r>
              <a:rPr lang="ru-RU" sz="3200" dirty="0" err="1" smtClean="0"/>
              <a:t>нигообеспеченности</a:t>
            </a:r>
            <a:r>
              <a:rPr lang="ru-RU" sz="3200" dirty="0" smtClean="0"/>
              <a:t> </a:t>
            </a:r>
            <a:r>
              <a:rPr lang="ru-RU" sz="3200" dirty="0"/>
              <a:t>ВУЗа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«Суррогатные» учебные группы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Результат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8627"/>
          <a:stretch>
            <a:fillRect/>
          </a:stretch>
        </p:blipFill>
        <p:spPr bwMode="auto">
          <a:xfrm>
            <a:off x="323850" y="908050"/>
            <a:ext cx="8504238" cy="165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3925"/>
          <a:stretch>
            <a:fillRect/>
          </a:stretch>
        </p:blipFill>
        <p:spPr bwMode="auto">
          <a:xfrm>
            <a:off x="373063" y="4797425"/>
            <a:ext cx="8504237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621788" y="707692"/>
            <a:ext cx="1255189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Excel - </a:t>
            </a:r>
            <a:r>
              <a:rPr lang="ru-RU" dirty="0" smtClean="0">
                <a:latin typeface="+mn-lt"/>
                <a:cs typeface="+mn-cs"/>
              </a:rPr>
              <a:t>очники</a:t>
            </a:r>
            <a:endParaRPr lang="ru-RU" b="0" dirty="0"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16216" y="4733863"/>
            <a:ext cx="245566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АРМ КО – очники и заочники</a:t>
            </a:r>
            <a:endParaRPr lang="ru-RU" b="0" dirty="0">
              <a:latin typeface="+mn-lt"/>
              <a:cs typeface="+mn-cs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432300" y="4570413"/>
            <a:ext cx="287338" cy="454025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0" y="2719388"/>
            <a:ext cx="8385175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380312" y="2700974"/>
            <a:ext cx="1447553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Excel - </a:t>
            </a:r>
            <a:r>
              <a:rPr lang="ru-RU" dirty="0" smtClean="0">
                <a:latin typeface="+mn-lt"/>
                <a:cs typeface="+mn-cs"/>
              </a:rPr>
              <a:t>заочники</a:t>
            </a:r>
            <a:endParaRPr lang="ru-RU" b="0" dirty="0">
              <a:latin typeface="+mn-lt"/>
              <a:cs typeface="+mn-cs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4432300" y="2581275"/>
            <a:ext cx="287338" cy="2762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Выноска 1 (с границей) 11"/>
          <p:cNvSpPr/>
          <p:nvPr/>
        </p:nvSpPr>
        <p:spPr>
          <a:xfrm>
            <a:off x="1336675" y="4589463"/>
            <a:ext cx="2759075" cy="288925"/>
          </a:xfrm>
          <a:prstGeom prst="accentCallout1">
            <a:avLst>
              <a:gd name="adj1" fmla="val 18750"/>
              <a:gd name="adj2" fmla="val -8333"/>
              <a:gd name="adj3" fmla="val -238726"/>
              <a:gd name="adj4" fmla="val 26773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accent6"/>
                </a:solidFill>
              </a:rPr>
              <a:t>Одинаковые специальности, но разные учебные планы</a:t>
            </a:r>
          </a:p>
        </p:txBody>
      </p:sp>
      <p:sp>
        <p:nvSpPr>
          <p:cNvPr id="13" name="Овал 12"/>
          <p:cNvSpPr/>
          <p:nvPr/>
        </p:nvSpPr>
        <p:spPr>
          <a:xfrm>
            <a:off x="1908175" y="3789363"/>
            <a:ext cx="1079500" cy="28733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708400" y="4005263"/>
            <a:ext cx="287338" cy="728662"/>
          </a:xfrm>
          <a:prstGeom prst="line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565525" y="3783013"/>
            <a:ext cx="860425" cy="28892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Учебные планы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Исходные данные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Объект 2"/>
          <p:cNvSpPr>
            <a:spLocks noGrp="1"/>
          </p:cNvSpPr>
          <p:nvPr>
            <p:ph sz="quarter" idx="13"/>
          </p:nvPr>
        </p:nvSpPr>
        <p:spPr>
          <a:xfrm>
            <a:off x="615950" y="981075"/>
            <a:ext cx="8201025" cy="5400675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Учебные планы – сведения о дисциплинах, преподаваемых для отдельно взятой специальности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Источник: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отдел планирования учебного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процесса ВУЗа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Исходный формат: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Excel (95%), Word (5%)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Включают в себя (что нужно для КО):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Специальность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/ направление обучения (с выделением профиля)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Форма обучения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(очная,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заочная полная, заочная сокращенная, заочная 2-е высшее)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Наименование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преподаваемой дисциплины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Цикл дисциплин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 которому она относится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Компонент цикла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 которому она относится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Семестры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преподавания (от 1 до 12)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процессе обобщения сверяемся с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ГОСами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ФГОСами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ВПО, опубликованными на портале «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www.edu.ru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Учебные планы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Формирование сводной таблицы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12875"/>
            <a:ext cx="8443913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850" y="2636838"/>
            <a:ext cx="863600" cy="12461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3883025"/>
            <a:ext cx="863600" cy="1247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5130800"/>
            <a:ext cx="863600" cy="12461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quarter" idx="13"/>
          </p:nvPr>
        </p:nvSpPr>
        <p:spPr>
          <a:xfrm>
            <a:off x="303213" y="955675"/>
            <a:ext cx="8201025" cy="431800"/>
          </a:xfrm>
        </p:spPr>
        <p:txBody>
          <a:bodyPr rtlCol="0">
            <a:no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 учебные планы сводятся в одну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Excel-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таблицу: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699592"/>
            <a:ext cx="194316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+mn-lt"/>
                <a:cs typeface="+mn-cs"/>
              </a:rPr>
              <a:t>133</a:t>
            </a:r>
            <a:r>
              <a:rPr lang="ru-RU" sz="1600" b="0" dirty="0" smtClean="0">
                <a:latin typeface="+mn-lt"/>
                <a:cs typeface="+mn-cs"/>
              </a:rPr>
              <a:t> </a:t>
            </a:r>
            <a:r>
              <a:rPr lang="ru-RU" b="0" dirty="0" smtClean="0">
                <a:latin typeface="+mn-lt"/>
                <a:cs typeface="+mn-cs"/>
              </a:rPr>
              <a:t>учебных плана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0" dirty="0" smtClean="0">
                <a:latin typeface="+mn-lt"/>
                <a:cs typeface="+mn-cs"/>
              </a:rPr>
              <a:t>для </a:t>
            </a:r>
            <a:r>
              <a:rPr lang="ru-RU" sz="1600" dirty="0" smtClean="0">
                <a:latin typeface="+mn-lt"/>
                <a:cs typeface="+mn-cs"/>
              </a:rPr>
              <a:t>89</a:t>
            </a:r>
            <a:r>
              <a:rPr lang="ru-RU" sz="1600" b="0" dirty="0" smtClean="0">
                <a:latin typeface="+mn-lt"/>
                <a:cs typeface="+mn-cs"/>
              </a:rPr>
              <a:t> </a:t>
            </a:r>
            <a:r>
              <a:rPr lang="ru-RU" b="0" dirty="0" smtClean="0">
                <a:latin typeface="+mn-lt"/>
                <a:cs typeface="+mn-cs"/>
              </a:rPr>
              <a:t>специальностей</a:t>
            </a:r>
            <a:endParaRPr lang="ru-RU" b="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2619" y="6200553"/>
            <a:ext cx="1058302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+mn-lt"/>
                <a:cs typeface="+mn-cs"/>
              </a:rPr>
              <a:t>7552</a:t>
            </a:r>
            <a:r>
              <a:rPr lang="ru-RU" sz="1400" b="0" dirty="0" smtClean="0">
                <a:latin typeface="+mn-lt"/>
                <a:cs typeface="+mn-cs"/>
              </a:rPr>
              <a:t> </a:t>
            </a:r>
            <a:r>
              <a:rPr lang="ru-RU" b="0" dirty="0" smtClean="0">
                <a:latin typeface="+mn-lt"/>
                <a:cs typeface="+mn-cs"/>
              </a:rPr>
              <a:t>строк</a:t>
            </a:r>
            <a:endParaRPr lang="ru-RU" b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Учебные планы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Загрузка сведений в АРМ КО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Объект 2"/>
          <p:cNvSpPr>
            <a:spLocks noGrp="1"/>
          </p:cNvSpPr>
          <p:nvPr>
            <p:ph sz="quarter" idx="13"/>
          </p:nvPr>
        </p:nvSpPr>
        <p:spPr>
          <a:xfrm>
            <a:off x="611188" y="908050"/>
            <a:ext cx="8201025" cy="4897438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Обобщенная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Excel-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таблица «Учебные планы» является источником сведений: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Классификатор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«Дисциплины»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Классификатор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«Цикл дисциплин»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(</a:t>
            </a:r>
            <a:r>
              <a:rPr lang="ru-RU" b="1" dirty="0">
                <a:solidFill>
                  <a:srgbClr val="00B0F0"/>
                </a:solidFill>
                <a:cs typeface="Tahoma" panose="020B0604030504040204" pitchFamily="34" charset="0"/>
              </a:rPr>
              <a:t>ГСЭ, ЕН, ОПД, ДС, СД, ФТД </a:t>
            </a:r>
            <a:r>
              <a:rPr lang="ru-RU" dirty="0">
                <a:solidFill>
                  <a:srgbClr val="00B0F0"/>
                </a:solidFill>
                <a:cs typeface="Tahoma" panose="020B0604030504040204" pitchFamily="34" charset="0"/>
              </a:rPr>
              <a:t>+ </a:t>
            </a:r>
            <a:r>
              <a:rPr lang="ru-RU" b="1" dirty="0">
                <a:solidFill>
                  <a:srgbClr val="00B0F0"/>
                </a:solidFill>
                <a:cs typeface="Tahoma" panose="020B0604030504040204" pitchFamily="34" charset="0"/>
              </a:rPr>
              <a:t>циклы магистров ГОС2: ДВ, ДН, СД </a:t>
            </a:r>
            <a:r>
              <a:rPr lang="ru-RU" b="1" dirty="0">
                <a:solidFill>
                  <a:schemeClr val="accent5"/>
                </a:solidFill>
                <a:cs typeface="Tahoma" panose="020B0604030504040204" pitchFamily="34" charset="0"/>
              </a:rPr>
              <a:t>+ циклы магистров ФГОС3: ОН, ПФ, НИР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Таблица «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Занятия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АРМ КО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22466" y="1721404"/>
            <a:ext cx="283391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+mn-lt"/>
                <a:cs typeface="+mn-cs"/>
              </a:rPr>
              <a:t>1818</a:t>
            </a:r>
            <a:r>
              <a:rPr lang="ru-RU" sz="1600" b="0" dirty="0" smtClean="0">
                <a:latin typeface="+mn-lt"/>
                <a:cs typeface="+mn-cs"/>
              </a:rPr>
              <a:t> </a:t>
            </a:r>
            <a:r>
              <a:rPr lang="ru-RU" b="0" dirty="0" smtClean="0">
                <a:latin typeface="+mn-lt"/>
                <a:cs typeface="+mn-cs"/>
              </a:rPr>
              <a:t>уникальных наименования</a:t>
            </a:r>
            <a:endParaRPr lang="ru-RU" b="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0352" y="2576472"/>
            <a:ext cx="654346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13</a:t>
            </a:r>
            <a:r>
              <a:rPr lang="ru-RU" b="0" dirty="0" smtClean="0">
                <a:latin typeface="+mn-lt"/>
                <a:cs typeface="+mn-cs"/>
              </a:rPr>
              <a:t> шт.</a:t>
            </a:r>
            <a:endParaRPr lang="ru-RU" b="0" dirty="0">
              <a:latin typeface="+mn-lt"/>
              <a:cs typeface="+mn-cs"/>
            </a:endParaRPr>
          </a:p>
        </p:txBody>
      </p:sp>
      <p:pic>
        <p:nvPicPr>
          <p:cNvPr id="17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544888"/>
            <a:ext cx="8161338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Дисциплины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Формирование классификатора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sz="quarter" idx="13"/>
          </p:nvPr>
        </p:nvSpPr>
        <p:spPr>
          <a:xfrm>
            <a:off x="539750" y="1052513"/>
            <a:ext cx="8201025" cy="4897437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Проблемы с унификацией наименований:</a:t>
            </a:r>
          </a:p>
          <a:p>
            <a:pPr lvl="1" eaLnBrk="1" hangingPunct="1"/>
            <a:r>
              <a:rPr lang="ru-RU" altLang="ru-RU" b="1" smtClean="0"/>
              <a:t>Опечатки</a:t>
            </a:r>
            <a:r>
              <a:rPr lang="ru-RU" altLang="ru-RU" smtClean="0"/>
              <a:t> и грамматические </a:t>
            </a:r>
            <a:r>
              <a:rPr lang="ru-RU" altLang="ru-RU" b="1" smtClean="0"/>
              <a:t>ошибки</a:t>
            </a:r>
            <a:r>
              <a:rPr lang="ru-RU" altLang="ru-RU" smtClean="0"/>
              <a:t> в наименовании</a:t>
            </a:r>
            <a:endParaRPr lang="en-US" altLang="ru-RU" smtClean="0">
              <a:cs typeface="Tahoma" pitchFamily="34" charset="0"/>
            </a:endParaRPr>
          </a:p>
          <a:p>
            <a:pPr lvl="1" eaLnBrk="1" hangingPunct="1"/>
            <a:r>
              <a:rPr lang="ru-RU" altLang="ru-RU" b="1" smtClean="0"/>
              <a:t>Визуальный контроль</a:t>
            </a:r>
            <a:r>
              <a:rPr lang="ru-RU" altLang="ru-RU" smtClean="0"/>
              <a:t>, отсортированных по наименованию дисциплин, </a:t>
            </a:r>
            <a:r>
              <a:rPr lang="ru-RU" altLang="ru-RU" b="1" smtClean="0"/>
              <a:t>затруднен</a:t>
            </a:r>
            <a:r>
              <a:rPr lang="ru-RU" altLang="ru-RU" smtClean="0"/>
              <a:t> из-за большого их количества: 1818 строк необходимо сопоставлять с 1818 строками</a:t>
            </a:r>
          </a:p>
          <a:p>
            <a:pPr lvl="1" eaLnBrk="1" hangingPunct="1"/>
            <a:r>
              <a:rPr lang="ru-RU" altLang="ru-RU" smtClean="0"/>
              <a:t>Возможны названия: «Неорганическая и аналитическая химия», «Химия неорганическая и аналитическая», «Химия: неорганическая и аналитическая»</a:t>
            </a:r>
          </a:p>
          <a:p>
            <a:pPr eaLnBrk="1" hangingPunct="1"/>
            <a:r>
              <a:rPr lang="ru-RU" altLang="ru-RU" smtClean="0"/>
              <a:t>С февраля 2013 года в НБ ВГАУ используется алгоритм «Расстояние Дамерау-Левенштейна» для определения «похожести» наименований дисциплин</a:t>
            </a:r>
            <a:r>
              <a:rPr lang="en-US" altLang="ru-RU" smtClean="0"/>
              <a:t> – </a:t>
            </a:r>
            <a:r>
              <a:rPr lang="ru-RU" altLang="ru-RU" smtClean="0"/>
              <a:t>аналог исправления орфографических ошибок в </a:t>
            </a:r>
            <a:r>
              <a:rPr lang="en-US" altLang="ru-RU" smtClean="0"/>
              <a:t>Microsoft Word (</a:t>
            </a:r>
            <a:r>
              <a:rPr lang="ru-RU" altLang="ru-RU" smtClean="0"/>
              <a:t>собственная программа на </a:t>
            </a:r>
            <a:r>
              <a:rPr lang="en-US" altLang="ru-RU" smtClean="0"/>
              <a:t>Perl)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Рекомендации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Ввод сведений в АРМ КО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Объект 2"/>
          <p:cNvSpPr>
            <a:spLocks noGrp="1"/>
          </p:cNvSpPr>
          <p:nvPr>
            <p:ph sz="quarter" idx="13"/>
          </p:nvPr>
        </p:nvSpPr>
        <p:spPr>
          <a:xfrm>
            <a:off x="539750" y="1052513"/>
            <a:ext cx="8201025" cy="4897437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Рекомендации основной и дополнительной литературы вводятся в АРМ КО на основании рабочих программ: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Вводятся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вручную –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описание и другая информация о книге импортируются по протоколу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Z39.50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Можно указывать один и тот же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список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литературы сразу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нескольких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(или всех) специальностей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Рекомендации по дисциплинам, по которым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нет контингента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текущем учебном году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 участвуют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расчете ККО, но хранятся в базе данных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Аналогичная литература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автоматически «цепляется» к указанной через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МАРК-поля 451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452, 488 – за счет этого «вытягиваются» более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свежие издания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«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полные тексты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(электронные издания)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 указание рекомендованной литературы как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одного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«комплекта»,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нескольких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комплектов или набора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взаимозаменяемых книг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Настройки АРМ КО </a:t>
            </a:r>
            <a:br>
              <a:rPr lang="ru-RU" sz="2800" dirty="0" smtClean="0"/>
            </a:br>
            <a:r>
              <a:rPr lang="ru-RU" sz="2800" dirty="0" smtClean="0"/>
              <a:t>для формирования отчетов</a:t>
            </a:r>
            <a:br>
              <a:rPr lang="ru-RU" sz="2800" dirty="0" smtClean="0"/>
            </a:b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75" r="28467"/>
          <a:stretch>
            <a:fillRect/>
          </a:stretch>
        </p:blipFill>
        <p:spPr bwMode="auto">
          <a:xfrm>
            <a:off x="755650" y="1484313"/>
            <a:ext cx="7561263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Перспективы развития АРМ КО</a:t>
            </a:r>
            <a:br>
              <a:rPr lang="ru-RU" sz="2800" dirty="0" smtClean="0"/>
            </a:b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Объект 2"/>
          <p:cNvSpPr>
            <a:spLocks noGrp="1"/>
          </p:cNvSpPr>
          <p:nvPr>
            <p:ph sz="quarter" idx="13"/>
          </p:nvPr>
        </p:nvSpPr>
        <p:spPr>
          <a:xfrm>
            <a:off x="539750" y="1052513"/>
            <a:ext cx="8201025" cy="4897437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Расчет ККО для литературы по дисциплинам, связанным с иностранными языками (настраивается своими силами)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Разделение специальностей и отчетов по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ГОСам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2-го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поколения и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ФГОСам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3-го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поколения (возможность задавать свои нормы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книгообеспеченности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уже реализовано в АРМ КО 3.2.1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Расчет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показателя КОЭИ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коэффициент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обеспеченности электронными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изданиями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соответствии с приказом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Рособрнадзора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от 05.09.2011 №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1953: необходимо 3 электронных издания на 1 дисциплину -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уже реализовано в АРМ КО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3.2.1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Выделение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квалификаций в отдельную таблицу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возможность ограничивать выборку в отчетах по данному параметру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уже реализовано в АРМ КО 3.2.1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4724400"/>
            <a:ext cx="7343775" cy="1152525"/>
          </a:xfrm>
        </p:spPr>
        <p:txBody>
          <a:bodyPr rtlCol="0">
            <a:normAutofit fontScale="77500" lnSpcReduction="20000"/>
          </a:bodyPr>
          <a:lstStyle/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/>
              <a:t>Ведущий программист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/>
              <a:t>Н</a:t>
            </a:r>
            <a:r>
              <a:rPr lang="ru-RU" sz="2000" i="1" dirty="0" smtClean="0"/>
              <a:t>аучной библиотеки 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i="1" dirty="0" smtClean="0"/>
              <a:t>Воронежского государственного аграрного университета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i="1" dirty="0" smtClean="0"/>
              <a:t>Дмитрий Юрьевич Булгаков</a:t>
            </a:r>
            <a:endParaRPr lang="ru-RU" sz="2000" b="1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276872"/>
            <a:ext cx="7560840" cy="1080120"/>
          </a:xfrm>
          <a:prstGeom prst="rect">
            <a:avLst/>
          </a:prstGeom>
          <a:effectLst/>
        </p:spPr>
        <p:txBody>
          <a:bodyPr/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lnSpc>
                <a:spcPts val="336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Система </a:t>
            </a:r>
            <a:r>
              <a:rPr lang="ru-RU" sz="2800" dirty="0" err="1" smtClean="0"/>
              <a:t>книгообеспеченности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Вопросы, возникающие при внедрении системы КО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Объект 2"/>
          <p:cNvSpPr>
            <a:spLocks noGrp="1"/>
          </p:cNvSpPr>
          <p:nvPr>
            <p:ph sz="quarter" idx="13"/>
          </p:nvPr>
        </p:nvSpPr>
        <p:spPr>
          <a:xfrm>
            <a:off x="617538" y="1268413"/>
            <a:ext cx="8201025" cy="5184775"/>
          </a:xfrm>
        </p:spPr>
        <p:txBody>
          <a:bodyPr rtlCol="0">
            <a:normAutofit fontScale="77500" lnSpcReduction="2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Контингент  студентов (сведения об учебных группах)?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Перечень специальностей?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Перечень наименований дисциплин?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Сведения об учебном процессе (преподавание дисциплин в учебных группах)?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Где брать сведения, если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нет единых баз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ВУЗа по контингенту и учебному процессу?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Кто будет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актуализировать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эти сведения?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добиться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достоверност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непротиворечивости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сведений?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делать, когда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меняются учебные планы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Переименовываются и заменяются дисциплины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Смена семестров преподавания дисциплин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Смена циклов и компонент циклов у дисциплин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Как совместить и разделить очников и заочников?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Рабочие программы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911866">
            <a:off x="3851920" y="2484657"/>
            <a:ext cx="4876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?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4059" y="2348880"/>
            <a:ext cx="4876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?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985079">
            <a:off x="5077564" y="2494639"/>
            <a:ext cx="4876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?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80920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АРМ </a:t>
            </a:r>
            <a:r>
              <a:rPr lang="ru-RU" sz="2800" dirty="0" err="1" smtClean="0"/>
              <a:t>Книгообеспеченности</a:t>
            </a:r>
            <a:r>
              <a:rPr lang="ru-RU" sz="2800" dirty="0" smtClean="0"/>
              <a:t> (АРМ КО)</a:t>
            </a:r>
            <a:endParaRPr lang="ru-RU" sz="1200" dirty="0"/>
          </a:p>
        </p:txBody>
      </p:sp>
      <p:pic>
        <p:nvPicPr>
          <p:cNvPr id="7171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08175" y="923925"/>
            <a:ext cx="5111750" cy="3305175"/>
          </a:xfrm>
        </p:spPr>
      </p:pic>
      <p:sp>
        <p:nvSpPr>
          <p:cNvPr id="7172" name="Объект 2"/>
          <p:cNvSpPr txBox="1">
            <a:spLocks/>
          </p:cNvSpPr>
          <p:nvPr/>
        </p:nvSpPr>
        <p:spPr bwMode="auto">
          <a:xfrm>
            <a:off x="427038" y="4348163"/>
            <a:ext cx="8713787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Разработчик: ООО «Открытые библиотечные системы» (г. Санкт-Петербург)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Хранение данных: </a:t>
            </a:r>
            <a:r>
              <a:rPr lang="en-US" altLang="ru-RU" sz="1400" u="sng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Oracle Database</a:t>
            </a:r>
            <a:r>
              <a:rPr lang="en-US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, Microsoft SQL Server, XML-</a:t>
            </a: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файл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Поддержка АБИС «Руслан» - импорт информации о книгах (описание, распределение по сиглам хранения, другая информация)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Поддержка многопользовательской работы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Формирование и просмотр отчетов через </a:t>
            </a:r>
            <a:r>
              <a:rPr lang="en-US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Web-</a:t>
            </a: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интерфейс в режиме «</a:t>
            </a:r>
            <a:r>
              <a:rPr lang="en-US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on-line</a:t>
            </a: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»</a:t>
            </a:r>
            <a:endParaRPr lang="en-US" altLang="ru-RU" sz="1400">
              <a:solidFill>
                <a:srgbClr val="4040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Возможность гибкой настройки и самостоятельной модификации отчетов (язык </a:t>
            </a:r>
            <a:r>
              <a:rPr lang="en-US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XSLT)</a:t>
            </a:r>
            <a:endParaRPr lang="ru-RU" altLang="ru-RU" sz="1400">
              <a:solidFill>
                <a:srgbClr val="4040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Возможность модификации стандартных настроек по импорту информации о книгах из БД </a:t>
            </a:r>
            <a:r>
              <a:rPr lang="en-US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Z39.50 (</a:t>
            </a:r>
            <a:r>
              <a:rPr lang="ru-RU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язык </a:t>
            </a:r>
            <a:r>
              <a:rPr lang="en-US" altLang="ru-RU" sz="1400">
                <a:solidFill>
                  <a:srgbClr val="404040"/>
                </a:solidFill>
                <a:latin typeface="Tahoma" pitchFamily="34" charset="0"/>
                <a:cs typeface="Tahoma" pitchFamily="34" charset="0"/>
              </a:rPr>
              <a:t>XSLT)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endParaRPr lang="ru-RU" altLang="ru-RU" sz="1400">
              <a:solidFill>
                <a:srgbClr val="4040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endParaRPr lang="ru-RU" altLang="ru-RU" sz="140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Формирование классификаторов (справочников) и других необходимых таблиц</a:t>
            </a:r>
            <a:endParaRPr lang="ru-RU" sz="1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5138" y="1341438"/>
            <a:ext cx="8208962" cy="525621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buFont typeface="Georgia" pitchFamily="18" charset="0"/>
              <a:buNone/>
              <a:defRPr/>
            </a:pPr>
            <a:r>
              <a:rPr lang="ru-RU" sz="2000" dirty="0" smtClean="0"/>
              <a:t>Перед использованием АРМ КО необходимо было: </a:t>
            </a:r>
          </a:p>
          <a:p>
            <a:pPr marL="502920" indent="-457200" fontAlgn="auto">
              <a:buFont typeface="+mj-lt"/>
              <a:buAutoNum type="arabicPeriod"/>
              <a:defRPr/>
            </a:pPr>
            <a:r>
              <a:rPr lang="ru-RU" sz="2000" dirty="0" smtClean="0"/>
              <a:t>Сформировать </a:t>
            </a:r>
            <a:r>
              <a:rPr lang="ru-RU" sz="2000" dirty="0"/>
              <a:t>классификаторы (справочники):</a:t>
            </a:r>
          </a:p>
          <a:p>
            <a:pPr lvl="1" fontAlgn="auto">
              <a:defRPr/>
            </a:pPr>
            <a:r>
              <a:rPr lang="ru-RU" sz="1800" u="sng" dirty="0">
                <a:solidFill>
                  <a:schemeClr val="accent3">
                    <a:lumMod val="50000"/>
                  </a:schemeClr>
                </a:solidFill>
              </a:rPr>
              <a:t>Факультеты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шт.)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классификатор имелся</a:t>
            </a:r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  <a:p>
            <a:pPr lvl="1" fontAlgn="auto">
              <a:defRPr/>
            </a:pPr>
            <a:r>
              <a:rPr lang="ru-RU" sz="1800" u="sng" dirty="0">
                <a:solidFill>
                  <a:schemeClr val="accent3">
                    <a:lumMod val="50000"/>
                  </a:schemeClr>
                </a:solidFill>
              </a:rPr>
              <a:t>Преподающие кафедры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61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шт.) – классификатор имелся</a:t>
            </a:r>
          </a:p>
          <a:p>
            <a:pPr lvl="1" fontAlgn="auto">
              <a:defRPr/>
            </a:pPr>
            <a:r>
              <a:rPr lang="ru-RU" sz="1800" u="sng" dirty="0">
                <a:solidFill>
                  <a:srgbClr val="FF0000"/>
                </a:solidFill>
              </a:rPr>
              <a:t>Специальности</a:t>
            </a:r>
            <a:r>
              <a:rPr lang="ru-RU" sz="1800" dirty="0">
                <a:solidFill>
                  <a:srgbClr val="FF0000"/>
                </a:solidFill>
              </a:rPr>
              <a:t> (89 «живых») - классификатор отсутствовал</a:t>
            </a:r>
          </a:p>
          <a:p>
            <a:pPr lvl="1" fontAlgn="auto">
              <a:defRPr/>
            </a:pPr>
            <a:r>
              <a:rPr lang="ru-RU" sz="1800" u="sng" dirty="0" smtClean="0">
                <a:solidFill>
                  <a:srgbClr val="FF0000"/>
                </a:solidFill>
              </a:rPr>
              <a:t>Дисциплины</a:t>
            </a:r>
            <a:r>
              <a:rPr lang="ru-RU" sz="1800" dirty="0" smtClean="0">
                <a:solidFill>
                  <a:srgbClr val="FF0000"/>
                </a:solidFill>
              </a:rPr>
              <a:t> (</a:t>
            </a:r>
            <a:r>
              <a:rPr lang="ru-RU" sz="1800" b="1" dirty="0" smtClean="0">
                <a:solidFill>
                  <a:srgbClr val="FF0000"/>
                </a:solidFill>
              </a:rPr>
              <a:t>1818</a:t>
            </a:r>
            <a:r>
              <a:rPr lang="ru-RU" sz="1800" dirty="0" smtClean="0">
                <a:solidFill>
                  <a:srgbClr val="FF0000"/>
                </a:solidFill>
              </a:rPr>
              <a:t> «живых») - </a:t>
            </a:r>
            <a:r>
              <a:rPr lang="ru-RU" sz="1800" dirty="0">
                <a:solidFill>
                  <a:srgbClr val="FF0000"/>
                </a:solidFill>
              </a:rPr>
              <a:t>классификатор отсутствовал</a:t>
            </a:r>
            <a:endParaRPr lang="ru-RU" sz="1800" dirty="0" smtClean="0">
              <a:solidFill>
                <a:srgbClr val="FF0000"/>
              </a:solidFill>
            </a:endParaRPr>
          </a:p>
          <a:p>
            <a:pPr marL="502920" indent="-457200" fontAlgn="auto">
              <a:buFont typeface="+mj-lt"/>
              <a:buAutoNum type="arabicPeriod"/>
              <a:defRPr/>
            </a:pPr>
            <a:r>
              <a:rPr lang="ru-RU" sz="2000" dirty="0" smtClean="0"/>
              <a:t>Сформировать данные об учебном процессе:</a:t>
            </a:r>
          </a:p>
          <a:p>
            <a:pPr lvl="1" fontAlgn="auto">
              <a:defRPr/>
            </a:pPr>
            <a:r>
              <a:rPr lang="ru-RU" sz="1800" u="sng" dirty="0" smtClean="0">
                <a:solidFill>
                  <a:schemeClr val="tx1"/>
                </a:solidFill>
              </a:rPr>
              <a:t>Учебные планы 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ru-RU" sz="1800" b="1" dirty="0" smtClean="0">
                <a:solidFill>
                  <a:schemeClr val="tx1"/>
                </a:solidFill>
              </a:rPr>
              <a:t>133</a:t>
            </a:r>
            <a:r>
              <a:rPr lang="ru-RU" sz="1800" dirty="0" smtClean="0">
                <a:solidFill>
                  <a:schemeClr val="tx1"/>
                </a:solidFill>
              </a:rPr>
              <a:t> учебных плана – от 1 до 4 учебных планов на 1 специальность)</a:t>
            </a:r>
          </a:p>
          <a:p>
            <a:pPr lvl="1" fontAlgn="auto">
              <a:defRPr/>
            </a:pPr>
            <a:r>
              <a:rPr lang="ru-RU" sz="1800" u="sng" dirty="0" smtClean="0">
                <a:solidFill>
                  <a:schemeClr val="tx1"/>
                </a:solidFill>
              </a:rPr>
              <a:t>Группы</a:t>
            </a:r>
            <a:r>
              <a:rPr lang="ru-RU" sz="1800" dirty="0" smtClean="0">
                <a:solidFill>
                  <a:schemeClr val="tx1"/>
                </a:solidFill>
              </a:rPr>
              <a:t> (</a:t>
            </a:r>
            <a:r>
              <a:rPr lang="ru-RU" sz="1800" b="1" dirty="0" smtClean="0">
                <a:solidFill>
                  <a:schemeClr val="tx1"/>
                </a:solidFill>
              </a:rPr>
              <a:t>354</a:t>
            </a:r>
            <a:r>
              <a:rPr lang="ru-RU" sz="1800" dirty="0" smtClean="0">
                <a:solidFill>
                  <a:schemeClr val="tx1"/>
                </a:solidFill>
              </a:rPr>
              <a:t> связок «факультет-курс-специальность-</a:t>
            </a:r>
            <a:r>
              <a:rPr lang="ru-RU" sz="1800" dirty="0">
                <a:solidFill>
                  <a:schemeClr val="tx1"/>
                </a:solidFill>
              </a:rPr>
              <a:t>форма обучения</a:t>
            </a:r>
            <a:r>
              <a:rPr lang="ru-RU" sz="1800" dirty="0" smtClean="0">
                <a:solidFill>
                  <a:schemeClr val="tx1"/>
                </a:solidFill>
              </a:rPr>
              <a:t>»)</a:t>
            </a:r>
            <a:endParaRPr lang="ru-RU" sz="1800" dirty="0">
              <a:solidFill>
                <a:schemeClr val="tx1"/>
              </a:solidFill>
            </a:endParaRPr>
          </a:p>
          <a:p>
            <a:pPr lvl="1" fontAlgn="auto">
              <a:defRPr/>
            </a:pPr>
            <a:r>
              <a:rPr lang="ru-RU" sz="1800" u="sng" dirty="0" smtClean="0">
                <a:solidFill>
                  <a:schemeClr val="tx1"/>
                </a:solidFill>
              </a:rPr>
              <a:t>Занятия</a:t>
            </a:r>
            <a:r>
              <a:rPr lang="ru-RU" sz="1800" dirty="0" smtClean="0">
                <a:solidFill>
                  <a:schemeClr val="tx1"/>
                </a:solidFill>
              </a:rPr>
              <a:t> (</a:t>
            </a:r>
            <a:r>
              <a:rPr lang="ru-RU" sz="1800" b="1" dirty="0" smtClean="0">
                <a:solidFill>
                  <a:schemeClr val="tx1"/>
                </a:solidFill>
              </a:rPr>
              <a:t>6323</a:t>
            </a:r>
            <a:r>
              <a:rPr lang="ru-RU" sz="1800" dirty="0" smtClean="0">
                <a:solidFill>
                  <a:schemeClr val="tx1"/>
                </a:solidFill>
              </a:rPr>
              <a:t> связок «группа-семестр-дисциплина»)</a:t>
            </a:r>
          </a:p>
          <a:p>
            <a:pPr lvl="1" fontAlgn="auto">
              <a:defRPr/>
            </a:pPr>
            <a:endParaRPr lang="ru-RU" sz="1800" dirty="0" smtClean="0"/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ru-RU" sz="1600" dirty="0" smtClean="0"/>
              <a:t>*Примечание: сведения приведены по состоянию на 28.09.2013</a:t>
            </a:r>
          </a:p>
          <a:p>
            <a:pPr marL="502920" indent="-457200" fontAlgn="auto">
              <a:buFont typeface="+mj-lt"/>
              <a:buAutoNum type="arabicPeriod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Формирование классификаторов (справочников) и других необходимых таблиц</a:t>
            </a:r>
            <a:endParaRPr lang="ru-RU" sz="1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850" y="1341438"/>
            <a:ext cx="8499475" cy="525621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fontAlgn="auto">
              <a:buFont typeface="Georgia" pitchFamily="18" charset="0"/>
              <a:buNone/>
              <a:defRPr/>
            </a:pPr>
            <a:r>
              <a:rPr lang="ru-RU" sz="2000" dirty="0" smtClean="0"/>
              <a:t>Перед использованием АРМ КО необходимо было (продолжение): </a:t>
            </a:r>
          </a:p>
          <a:p>
            <a:pPr marL="502920" indent="-457200" fontAlgn="auto">
              <a:buFont typeface="+mj-lt"/>
              <a:buAutoNum type="arabicPeriod" startAt="3"/>
              <a:defRPr/>
            </a:pPr>
            <a:r>
              <a:rPr lang="ru-RU" sz="2000" dirty="0" smtClean="0">
                <a:cs typeface="Tahoma" panose="020B0604030504040204" pitchFamily="34" charset="0"/>
              </a:rPr>
              <a:t>Обобщить классификаторы для ГОС 2-го поколения и ФГОС 3-го поколения</a:t>
            </a:r>
          </a:p>
          <a:p>
            <a:pPr lvl="1" fontAlgn="auto">
              <a:defRPr/>
            </a:pPr>
            <a:r>
              <a:rPr lang="ru-RU" sz="1800" dirty="0" smtClean="0">
                <a:cs typeface="Tahoma" panose="020B0604030504040204" pitchFamily="34" charset="0"/>
              </a:rPr>
              <a:t>Компоненты цикла (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cs typeface="Tahoma" panose="020B0604030504040204" pitchFamily="34" charset="0"/>
              </a:rPr>
              <a:t>Ф, Р, В </a:t>
            </a:r>
            <a:r>
              <a:rPr lang="ru-RU" sz="1800" dirty="0" smtClean="0">
                <a:cs typeface="Tahoma" panose="020B0604030504040204" pitchFamily="34" charset="0"/>
              </a:rPr>
              <a:t>+ </a:t>
            </a:r>
            <a:r>
              <a:rPr lang="ru-RU" sz="1800" b="1" dirty="0">
                <a:solidFill>
                  <a:schemeClr val="accent5"/>
                </a:solidFill>
                <a:cs typeface="Tahoma" panose="020B0604030504040204" pitchFamily="34" charset="0"/>
              </a:rPr>
              <a:t>БЧ, ВЧ, </a:t>
            </a:r>
            <a:r>
              <a:rPr lang="ru-RU" sz="1800" b="1" dirty="0" smtClean="0">
                <a:solidFill>
                  <a:schemeClr val="accent5"/>
                </a:solidFill>
                <a:cs typeface="Tahoma" panose="020B0604030504040204" pitchFamily="34" charset="0"/>
              </a:rPr>
              <a:t>КПВ, ДС</a:t>
            </a:r>
            <a:r>
              <a:rPr lang="ru-RU" sz="1800" dirty="0" smtClean="0">
                <a:cs typeface="Tahoma" panose="020B0604030504040204" pitchFamily="34" charset="0"/>
              </a:rPr>
              <a:t>)</a:t>
            </a:r>
          </a:p>
          <a:p>
            <a:pPr lvl="1" fontAlgn="auto">
              <a:defRPr/>
            </a:pPr>
            <a:r>
              <a:rPr lang="ru-RU" sz="1800" dirty="0">
                <a:cs typeface="Tahoma" panose="020B0604030504040204" pitchFamily="34" charset="0"/>
              </a:rPr>
              <a:t>Циклы дисциплин (</a:t>
            </a:r>
            <a:r>
              <a:rPr lang="ru-RU" sz="1800" b="1" dirty="0">
                <a:solidFill>
                  <a:srgbClr val="00B0F0"/>
                </a:solidFill>
                <a:cs typeface="Tahoma" panose="020B0604030504040204" pitchFamily="34" charset="0"/>
              </a:rPr>
              <a:t>ГСЭ, </a:t>
            </a:r>
            <a:r>
              <a:rPr lang="ru-RU" sz="1800" b="1" dirty="0" smtClean="0">
                <a:solidFill>
                  <a:srgbClr val="00B0F0"/>
                </a:solidFill>
                <a:cs typeface="Tahoma" panose="020B0604030504040204" pitchFamily="34" charset="0"/>
              </a:rPr>
              <a:t>ЕН, ОПД, ДС, СД, ФТД </a:t>
            </a:r>
            <a:r>
              <a:rPr lang="ru-RU" sz="1800" dirty="0" smtClean="0">
                <a:solidFill>
                  <a:srgbClr val="00B0F0"/>
                </a:solidFill>
                <a:cs typeface="Tahoma" panose="020B0604030504040204" pitchFamily="34" charset="0"/>
              </a:rPr>
              <a:t>+ </a:t>
            </a:r>
            <a:r>
              <a:rPr lang="ru-RU" sz="1800" b="1" dirty="0" smtClean="0">
                <a:solidFill>
                  <a:srgbClr val="00B0F0"/>
                </a:solidFill>
                <a:cs typeface="Tahoma" panose="020B0604030504040204" pitchFamily="34" charset="0"/>
              </a:rPr>
              <a:t>циклы магистров ГОС2: ДВ, ДН, СД </a:t>
            </a:r>
            <a:r>
              <a:rPr lang="ru-RU" sz="1800" b="1" dirty="0" smtClean="0">
                <a:solidFill>
                  <a:schemeClr val="accent5"/>
                </a:solidFill>
                <a:cs typeface="Tahoma" panose="020B0604030504040204" pitchFamily="34" charset="0"/>
              </a:rPr>
              <a:t>+ циклы магистров ФГОС3: ОН, ПФ, НИР</a:t>
            </a:r>
            <a:r>
              <a:rPr lang="ru-RU" sz="1800" dirty="0" smtClean="0">
                <a:cs typeface="Tahoma" panose="020B0604030504040204" pitchFamily="34" charset="0"/>
              </a:rPr>
              <a:t>)</a:t>
            </a:r>
            <a:endParaRPr lang="en-US" sz="1800" dirty="0" smtClean="0">
              <a:cs typeface="Tahoma" panose="020B0604030504040204" pitchFamily="34" charset="0"/>
            </a:endParaRPr>
          </a:p>
          <a:p>
            <a:pPr marL="502920" indent="-457200" fontAlgn="auto">
              <a:buFont typeface="+mj-lt"/>
              <a:buAutoNum type="arabicPeriod" startAt="3"/>
              <a:defRPr/>
            </a:pPr>
            <a:r>
              <a:rPr lang="ru-RU" sz="2000" dirty="0" smtClean="0">
                <a:cs typeface="Tahoma" panose="020B0604030504040204" pitchFamily="34" charset="0"/>
              </a:rPr>
              <a:t>Ввести</a:t>
            </a:r>
            <a:r>
              <a:rPr lang="ru-RU" sz="2000" dirty="0" smtClean="0"/>
              <a:t> </a:t>
            </a:r>
            <a:r>
              <a:rPr lang="ru-RU" sz="2000" dirty="0"/>
              <a:t>рекомендации (по рабочим программам</a:t>
            </a:r>
            <a:r>
              <a:rPr lang="ru-RU" sz="2000" dirty="0" smtClean="0"/>
              <a:t>)</a:t>
            </a:r>
          </a:p>
          <a:p>
            <a:pPr lvl="1" fontAlgn="auto">
              <a:defRPr/>
            </a:pPr>
            <a:r>
              <a:rPr lang="ru-RU" sz="1800" b="1" dirty="0" smtClean="0"/>
              <a:t>5107</a:t>
            </a:r>
            <a:r>
              <a:rPr lang="ru-RU" sz="1800" dirty="0" smtClean="0"/>
              <a:t> связок «специальность-дисциплина», по каждой из которых рекомендовано от 1 до 13 наименований литературы</a:t>
            </a:r>
          </a:p>
          <a:p>
            <a:pPr lvl="1" fontAlgn="auto">
              <a:defRPr/>
            </a:pPr>
            <a:r>
              <a:rPr lang="ru-RU" sz="1800" b="1" dirty="0" smtClean="0"/>
              <a:t>5205</a:t>
            </a:r>
            <a:r>
              <a:rPr lang="ru-RU" sz="1800" dirty="0" smtClean="0"/>
              <a:t> рекомендованных наименований </a:t>
            </a:r>
          </a:p>
          <a:p>
            <a:pPr lvl="1" fontAlgn="auto">
              <a:defRPr/>
            </a:pPr>
            <a:r>
              <a:rPr lang="ru-RU" sz="1800" b="1" dirty="0" smtClean="0"/>
              <a:t>22521</a:t>
            </a:r>
            <a:r>
              <a:rPr lang="ru-RU" sz="1800" dirty="0" smtClean="0"/>
              <a:t> ссылка на рекомендованную основную и дополнительную литературу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endParaRPr lang="ru-RU" sz="1600" dirty="0" smtClean="0"/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ru-RU" sz="1600" dirty="0" smtClean="0"/>
              <a:t>*Примечание: сведения приведены по состоянию на 28.09.2013</a:t>
            </a:r>
          </a:p>
          <a:p>
            <a:pPr marL="502920" indent="-457200" fontAlgn="auto">
              <a:buFont typeface="+mj-lt"/>
              <a:buAutoNum type="arabicPeriod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Классификатор «Специальности»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Формирование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313" y="896938"/>
            <a:ext cx="3675062" cy="1092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Специальности</a:t>
            </a:r>
            <a:r>
              <a:rPr lang="ru-RU" dirty="0"/>
              <a:t> (специалисты)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Направления подготовки </a:t>
            </a:r>
            <a:r>
              <a:rPr lang="ru-RU" dirty="0"/>
              <a:t>(бакалавры, магистры)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3675" y="895350"/>
            <a:ext cx="2124075" cy="11223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Квалификации: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инженер, ветеринарный врач, учёный агроном-эколог, бакалавр, магистр, …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688" y="896938"/>
            <a:ext cx="2306637" cy="1092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Профили: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могут выделяются в рамках направлений подготовки бакалавров и магистров.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Определяется ВУЗом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4213" y="2276475"/>
            <a:ext cx="8064500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Одновременно действуют два классификатора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специальностей</a:t>
            </a:r>
            <a:r>
              <a:rPr lang="ru-RU" dirty="0"/>
              <a:t> и </a:t>
            </a:r>
            <a:r>
              <a:rPr lang="ru-RU" b="1" dirty="0"/>
              <a:t>направлений подготовки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988" y="3209925"/>
            <a:ext cx="3168650" cy="7191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chemeClr val="tx1"/>
                </a:solidFill>
              </a:rPr>
              <a:t>ОКСО (ОК 009-2003)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(утв. постановлением Госстандарта РФ от 30.09.2003 № 276-ст)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35600" y="3244850"/>
            <a:ext cx="3168650" cy="7207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>
                <a:solidFill>
                  <a:schemeClr val="tx1"/>
                </a:solidFill>
              </a:rPr>
              <a:t>Перечни </a:t>
            </a:r>
            <a:r>
              <a:rPr lang="ru-RU" sz="1600" b="1" u="sng" dirty="0" err="1">
                <a:solidFill>
                  <a:schemeClr val="tx1"/>
                </a:solidFill>
              </a:rPr>
              <a:t>Минобрнауки</a:t>
            </a:r>
            <a:endParaRPr lang="ru-RU" sz="1600" b="1" u="sng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(утв. приказами от 12.01.2005 № 4,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от 17.09.2009 № 337)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2484438" y="2940050"/>
            <a:ext cx="287337" cy="263525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875463" y="2962275"/>
            <a:ext cx="288925" cy="241300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572000" y="2962275"/>
            <a:ext cx="287338" cy="1181100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55650" y="4194175"/>
            <a:ext cx="7920038" cy="11525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Определяем «живые» специальности, сопоставляем: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Учебные планы по ВУЗу </a:t>
            </a:r>
            <a:r>
              <a:rPr lang="ru-RU" dirty="0"/>
              <a:t>(отдел планирования учебного процесса)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Контингент по ВУЗу </a:t>
            </a:r>
            <a:r>
              <a:rPr lang="ru-RU" dirty="0"/>
              <a:t>(отдел организации учебного процесса)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Контингент по факультету </a:t>
            </a:r>
            <a:r>
              <a:rPr lang="ru-RU" dirty="0"/>
              <a:t>(данные из деканатов)</a:t>
            </a:r>
          </a:p>
        </p:txBody>
      </p:sp>
      <p:cxnSp>
        <p:nvCxnSpPr>
          <p:cNvPr id="28" name="Соединительная линия уступом 27"/>
          <p:cNvCxnSpPr>
            <a:stCxn id="24" idx="1"/>
            <a:endCxn id="14" idx="1"/>
          </p:cNvCxnSpPr>
          <p:nvPr/>
        </p:nvCxnSpPr>
        <p:spPr>
          <a:xfrm rot="10800000">
            <a:off x="1043609" y="3569578"/>
            <a:ext cx="1250211" cy="2235687"/>
          </a:xfrm>
          <a:prstGeom prst="bentConnector3">
            <a:avLst>
              <a:gd name="adj1" fmla="val 144306"/>
            </a:avLst>
          </a:prstGeom>
          <a:ln w="41275" cap="sq">
            <a:round/>
            <a:tailEnd type="arrow"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24" idx="3"/>
            <a:endCxn id="15" idx="3"/>
          </p:cNvCxnSpPr>
          <p:nvPr/>
        </p:nvCxnSpPr>
        <p:spPr>
          <a:xfrm flipV="1">
            <a:off x="7118355" y="3605426"/>
            <a:ext cx="1486093" cy="2199838"/>
          </a:xfrm>
          <a:prstGeom prst="bentConnector3">
            <a:avLst>
              <a:gd name="adj1" fmla="val 120116"/>
            </a:avLst>
          </a:prstGeom>
          <a:ln w="41275" cap="sq">
            <a:round/>
            <a:tailEnd type="arrow"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трелка вниз 38"/>
          <p:cNvSpPr/>
          <p:nvPr/>
        </p:nvSpPr>
        <p:spPr>
          <a:xfrm>
            <a:off x="4578350" y="2046288"/>
            <a:ext cx="288925" cy="215900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трелка влево 34"/>
          <p:cNvSpPr/>
          <p:nvPr/>
        </p:nvSpPr>
        <p:spPr>
          <a:xfrm>
            <a:off x="2303463" y="1341438"/>
            <a:ext cx="323850" cy="176212"/>
          </a:xfrm>
          <a:prstGeom prst="left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Стрелка влево 57"/>
          <p:cNvSpPr/>
          <p:nvPr/>
        </p:nvSpPr>
        <p:spPr>
          <a:xfrm flipH="1">
            <a:off x="6302375" y="1354138"/>
            <a:ext cx="350838" cy="177800"/>
          </a:xfrm>
          <a:prstGeom prst="left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090738" y="6308725"/>
            <a:ext cx="5230812" cy="433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Формируем обобщенный классификатор ВУЗа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4562475" y="6067425"/>
            <a:ext cx="287338" cy="241300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93938" y="5589588"/>
            <a:ext cx="4824412" cy="431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Уточняем коды, наименования и профили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3912" y="3787474"/>
            <a:ext cx="574196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  <a:cs typeface="+mn-cs"/>
              </a:rPr>
              <a:t>4 шт.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90760" y="3826966"/>
            <a:ext cx="66396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85 шт.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39501" y="6517926"/>
            <a:ext cx="66396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89 шт.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4572000" y="5346700"/>
            <a:ext cx="287338" cy="242888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Классификатор «Специальности»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Результат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052513"/>
          <a:ext cx="8280400" cy="2484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38"/>
                <a:gridCol w="2664129"/>
                <a:gridCol w="3384163"/>
                <a:gridCol w="1440070"/>
              </a:tblGrid>
              <a:tr h="7316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</a:p>
                    <a:p>
                      <a:pPr algn="ctr"/>
                      <a:r>
                        <a:rPr lang="ru-RU" sz="1400" dirty="0" smtClean="0"/>
                        <a:t>(специальность / направление подготовки)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Профиль</a:t>
                      </a:r>
                    </a:p>
                    <a:p>
                      <a:pPr algn="ctr"/>
                      <a:r>
                        <a:rPr lang="ru-RU" sz="1400" dirty="0" smtClean="0"/>
                        <a:t>(в рамках направления подготовки, могут быть и для специальностей)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Квалифи-кация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</a:tr>
              <a:tr h="3708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030501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Юриспруденция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Юрист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</a:tr>
              <a:tr h="3708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030902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Юриспруденция</a:t>
                      </a:r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Государственно-правовой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Бакалавр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</a:tr>
              <a:tr h="640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050501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Профессиональное обучение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Информатика, вычислительная техника и компьютерные технологии </a:t>
                      </a:r>
                      <a:endParaRPr lang="ru-RU" sz="12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профессиональ-ного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обучения</a:t>
                      </a:r>
                      <a:endParaRPr lang="ru-RU" sz="1200" dirty="0"/>
                    </a:p>
                  </a:txBody>
                  <a:tcPr marL="91434" marR="91434" marT="45726" marB="45726"/>
                </a:tc>
              </a:tr>
              <a:tr h="3708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080100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Экономика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Теория аграрной экономики 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Магистр</a:t>
                      </a:r>
                      <a:endParaRPr lang="ru-RU" sz="1400" dirty="0"/>
                    </a:p>
                  </a:txBody>
                  <a:tcPr marL="91434" marR="91434" marT="45726" marB="45726"/>
                </a:tc>
              </a:tr>
            </a:tbl>
          </a:graphicData>
        </a:graphic>
      </p:graphicFrame>
      <p:sp>
        <p:nvSpPr>
          <p:cNvPr id="29" name="Стрелка вниз 28"/>
          <p:cNvSpPr/>
          <p:nvPr/>
        </p:nvSpPr>
        <p:spPr>
          <a:xfrm>
            <a:off x="5421313" y="3605213"/>
            <a:ext cx="287337" cy="215900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468313" y="3933825"/>
          <a:ext cx="8280400" cy="2209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070"/>
                <a:gridCol w="6840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 составной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(специальности / направления подготовки) полное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rgbClr val="0070C0"/>
                          </a:solidFill>
                        </a:rPr>
                        <a:t>в АРМ КО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91434" marR="91434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030501.65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Юриспруденция (Специалист)</a:t>
                      </a:r>
                      <a:endParaRPr lang="ru-RU" sz="1400" dirty="0"/>
                    </a:p>
                  </a:txBody>
                  <a:tcPr marL="91434" marR="91434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030902.62-ГП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Юриспруденция. Государственно-правовой (Бакалавр)</a:t>
                      </a:r>
                    </a:p>
                  </a:txBody>
                  <a:tcPr marL="91434" marR="91434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050501.65-ИВТ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Профессиональное обучение. Информатика, вычислительная техника и компьютерные технологии (Специалист)</a:t>
                      </a:r>
                      <a:endParaRPr lang="ru-RU" sz="1400" dirty="0"/>
                    </a:p>
                  </a:txBody>
                  <a:tcPr marL="91434" marR="91434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080100.68-ТАЭ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Экономика. Теория аграрной экономики (Магистр)</a:t>
                      </a:r>
                      <a:endParaRPr lang="ru-RU" sz="1400" dirty="0"/>
                    </a:p>
                  </a:txBody>
                  <a:tcPr marL="91434" marR="91434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093788" y="4518025"/>
            <a:ext cx="431800" cy="28892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Выноска 1 (с границей) 18"/>
          <p:cNvSpPr/>
          <p:nvPr/>
        </p:nvSpPr>
        <p:spPr>
          <a:xfrm>
            <a:off x="2603500" y="3598863"/>
            <a:ext cx="2760663" cy="288925"/>
          </a:xfrm>
          <a:prstGeom prst="accentCallout1">
            <a:avLst>
              <a:gd name="adj1" fmla="val 18750"/>
              <a:gd name="adj2" fmla="val -8333"/>
              <a:gd name="adj3" fmla="val 371057"/>
              <a:gd name="adj4" fmla="val -39481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6"/>
                </a:solidFill>
              </a:rPr>
              <a:t>Код квалификации (62, 65, 68)</a:t>
            </a:r>
          </a:p>
        </p:txBody>
      </p:sp>
      <p:sp>
        <p:nvSpPr>
          <p:cNvPr id="37" name="Овал 36"/>
          <p:cNvSpPr/>
          <p:nvPr/>
        </p:nvSpPr>
        <p:spPr>
          <a:xfrm>
            <a:off x="1363663" y="5767388"/>
            <a:ext cx="538162" cy="28892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Выноска 1 (с границей) 37"/>
          <p:cNvSpPr/>
          <p:nvPr/>
        </p:nvSpPr>
        <p:spPr>
          <a:xfrm>
            <a:off x="2771775" y="6375400"/>
            <a:ext cx="3355975" cy="288925"/>
          </a:xfrm>
          <a:prstGeom prst="accentCallout1">
            <a:avLst>
              <a:gd name="adj1" fmla="val 18750"/>
              <a:gd name="adj2" fmla="val -8333"/>
              <a:gd name="adj3" fmla="val -152759"/>
              <a:gd name="adj4" fmla="val -25793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6"/>
                </a:solidFill>
              </a:rPr>
              <a:t>Код профиля (понятное сокращение)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419475" y="4806950"/>
            <a:ext cx="992188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024188" y="6067425"/>
            <a:ext cx="2339975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244408" y="3369124"/>
            <a:ext cx="66396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89 шт.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244408" y="6040780"/>
            <a:ext cx="66396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89 шт.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Учебные группы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Формирование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Объект 2"/>
          <p:cNvSpPr>
            <a:spLocks noGrp="1"/>
          </p:cNvSpPr>
          <p:nvPr>
            <p:ph sz="quarter" idx="13"/>
          </p:nvPr>
        </p:nvSpPr>
        <p:spPr>
          <a:xfrm>
            <a:off x="615950" y="981075"/>
            <a:ext cx="8201025" cy="4895850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расчета показателей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книгообеспеченности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ВУЗа не важны реальные группы (сложно собрать достоверные сведения)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КО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важно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определить совокупность студентов имеющих одинаковые показатели («суррогатные» учебные группы):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Факультет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или выпускающую кафедру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Курс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(семестр)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Специальность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направление обучения (с выделением профиля)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Форма обучения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(очная, заочная, вечерняя)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Филиал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(если требуется)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используем реальные группы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АРМ КО позволяет выделить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рамках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группы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подгруппы –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совокупность студентов, обучающихся в одной группе, но по разным специальностям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904"/>
            <a:ext cx="8712968" cy="64807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«Суррогатные» учебные группы</a:t>
            </a:r>
            <a:br>
              <a:rPr lang="ru-RU" sz="2800" dirty="0" smtClean="0"/>
            </a:br>
            <a:r>
              <a:rPr lang="ru-RU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Формирование</a:t>
            </a:r>
            <a:endParaRPr lang="ru-RU" sz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82725" y="2249488"/>
            <a:ext cx="6480175" cy="4333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Сопоставляем с классификатором «</a:t>
            </a:r>
            <a:r>
              <a:rPr lang="ru-RU" b="1" dirty="0"/>
              <a:t>Специальности</a:t>
            </a:r>
            <a:r>
              <a:rPr lang="ru-RU" dirty="0"/>
              <a:t>»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4572000" y="2682875"/>
            <a:ext cx="287338" cy="314325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06463" y="893763"/>
            <a:ext cx="7920037" cy="9509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Получаем сведения: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Контингент по ВУЗу </a:t>
            </a:r>
            <a:r>
              <a:rPr lang="ru-RU" dirty="0"/>
              <a:t>(отдел организации учебного процесса)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Контингент по факультету </a:t>
            </a:r>
            <a:r>
              <a:rPr lang="ru-RU" dirty="0"/>
              <a:t>(данные из деканатов)</a:t>
            </a:r>
          </a:p>
        </p:txBody>
      </p:sp>
      <p:sp>
        <p:nvSpPr>
          <p:cNvPr id="39" name="Стрелка вниз 38"/>
          <p:cNvSpPr/>
          <p:nvPr/>
        </p:nvSpPr>
        <p:spPr>
          <a:xfrm>
            <a:off x="4578350" y="1876425"/>
            <a:ext cx="288925" cy="346075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636024" y="2543659"/>
            <a:ext cx="654346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89</a:t>
            </a:r>
            <a:r>
              <a:rPr lang="ru-RU" b="0" dirty="0">
                <a:latin typeface="+mn-lt"/>
                <a:cs typeface="+mn-cs"/>
              </a:rPr>
              <a:t> </a:t>
            </a:r>
            <a:r>
              <a:rPr lang="ru-RU" b="0" dirty="0" smtClean="0">
                <a:latin typeface="+mn-lt"/>
                <a:cs typeface="+mn-cs"/>
              </a:rPr>
              <a:t>шт.</a:t>
            </a:r>
            <a:endParaRPr lang="ru-RU" b="0" dirty="0">
              <a:latin typeface="+mn-lt"/>
              <a:cs typeface="+mn-cs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82725" y="3068638"/>
            <a:ext cx="6480175" cy="5762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Сверяемся и уточняем </a:t>
            </a:r>
            <a:r>
              <a:rPr lang="ru-RU" b="1" dirty="0"/>
              <a:t>количество</a:t>
            </a:r>
            <a:r>
              <a:rPr lang="ru-RU" dirty="0"/>
              <a:t> студентов,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привязкой к </a:t>
            </a:r>
            <a:r>
              <a:rPr lang="ru-RU" b="1" dirty="0"/>
              <a:t>специальностям</a:t>
            </a:r>
          </a:p>
        </p:txBody>
      </p:sp>
      <p:cxnSp>
        <p:nvCxnSpPr>
          <p:cNvPr id="30" name="Соединительная линия уступом 29"/>
          <p:cNvCxnSpPr>
            <a:stCxn id="29" idx="1"/>
            <a:endCxn id="23" idx="1"/>
          </p:cNvCxnSpPr>
          <p:nvPr/>
        </p:nvCxnSpPr>
        <p:spPr>
          <a:xfrm rot="10800000">
            <a:off x="906413" y="1369554"/>
            <a:ext cx="576064" cy="1987438"/>
          </a:xfrm>
          <a:prstGeom prst="bentConnector3">
            <a:avLst>
              <a:gd name="adj1" fmla="val 139683"/>
            </a:avLst>
          </a:prstGeom>
          <a:ln w="41275" cap="sq">
            <a:round/>
            <a:tailEnd type="arrow"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476375" y="4221163"/>
            <a:ext cx="6480175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Формируем итоговый документ в формате </a:t>
            </a:r>
            <a:r>
              <a:rPr lang="en-US" b="1" dirty="0"/>
              <a:t>Excel</a:t>
            </a: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(для наглядности и удобства дальнейшей корректировки)</a:t>
            </a:r>
          </a:p>
        </p:txBody>
      </p:sp>
      <p:sp>
        <p:nvSpPr>
          <p:cNvPr id="36" name="Стрелка вниз 35"/>
          <p:cNvSpPr/>
          <p:nvPr/>
        </p:nvSpPr>
        <p:spPr>
          <a:xfrm>
            <a:off x="4578350" y="3656013"/>
            <a:ext cx="288925" cy="493712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82725" y="5445125"/>
            <a:ext cx="6480175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Конвертируем (загружаем) сведения из </a:t>
            </a:r>
            <a:r>
              <a:rPr lang="en-US" dirty="0"/>
              <a:t>Excel </a:t>
            </a:r>
            <a:r>
              <a:rPr lang="ru-RU" b="1" dirty="0"/>
              <a:t>в АРМ КО</a:t>
            </a:r>
          </a:p>
        </p:txBody>
      </p:sp>
      <p:sp>
        <p:nvSpPr>
          <p:cNvPr id="38" name="Стрелка вниз 37"/>
          <p:cNvSpPr/>
          <p:nvPr/>
        </p:nvSpPr>
        <p:spPr>
          <a:xfrm>
            <a:off x="4589463" y="4879975"/>
            <a:ext cx="287337" cy="493713"/>
          </a:xfrm>
          <a:prstGeom prst="downArrow">
            <a:avLst/>
          </a:prstGeom>
          <a:effectLst>
            <a:outerShdw blurRad="50800" dist="50800" dir="54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7311520" y="5954796"/>
            <a:ext cx="1002197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>
            <a:defPPr>
              <a:defRPr lang="ru-RU"/>
            </a:defPPr>
            <a:lvl1pPr algn="ctr">
              <a:defRPr sz="1200" b="1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354</a:t>
            </a:r>
            <a:r>
              <a:rPr lang="ru-RU" b="0" dirty="0" smtClean="0">
                <a:latin typeface="+mn-lt"/>
                <a:cs typeface="+mn-cs"/>
              </a:rPr>
              <a:t> группы</a:t>
            </a:r>
            <a:endParaRPr lang="ru-RU" b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568</TotalTime>
  <Words>1390</Words>
  <Application>Microsoft Office PowerPoint</Application>
  <PresentationFormat>Экран (4:3)</PresentationFormat>
  <Paragraphs>200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Trebuchet MS</vt:lpstr>
      <vt:lpstr>Arial</vt:lpstr>
      <vt:lpstr>Georgia</vt:lpstr>
      <vt:lpstr>Calibri</vt:lpstr>
      <vt:lpstr>Tahoma</vt:lpstr>
      <vt:lpstr>Воздушный поток</vt:lpstr>
      <vt:lpstr>Технические особенности внедрения и эксплуатации автоматизированной системы расчета книгообеспеченности ВУЗа</vt:lpstr>
      <vt:lpstr>Система книгообеспеченности Вопросы, возникающие при внедрении системы КО</vt:lpstr>
      <vt:lpstr>АРМ Книгообеспеченности (АРМ КО)</vt:lpstr>
      <vt:lpstr>Формирование классификаторов (справочников) и других необходимых таблиц</vt:lpstr>
      <vt:lpstr>Формирование классификаторов (справочников) и других необходимых таблиц</vt:lpstr>
      <vt:lpstr>Классификатор «Специальности» Формирование</vt:lpstr>
      <vt:lpstr>Классификатор «Специальности» Результат</vt:lpstr>
      <vt:lpstr>Учебные группы Формирование</vt:lpstr>
      <vt:lpstr>«Суррогатные» учебные группы Формирование</vt:lpstr>
      <vt:lpstr>«Суррогатные» учебные группы Результат</vt:lpstr>
      <vt:lpstr>Учебные планы Исходные данные</vt:lpstr>
      <vt:lpstr>Учебные планы Формирование сводной таблицы</vt:lpstr>
      <vt:lpstr>Учебные планы Загрузка сведений в АРМ КО</vt:lpstr>
      <vt:lpstr>Дисциплины Формирование классификатора</vt:lpstr>
      <vt:lpstr>Рекомендации Ввод сведений в АРМ КО</vt:lpstr>
      <vt:lpstr>Настройки АРМ КО  для формирования отчетов </vt:lpstr>
      <vt:lpstr>Перспективы развития АРМ КО </vt:lpstr>
      <vt:lpstr>Презентация PowerPoint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внедрения АРМ КО</dc:title>
  <dc:creator>User</dc:creator>
  <cp:lastModifiedBy>MESHKOVA</cp:lastModifiedBy>
  <cp:revision>76</cp:revision>
  <cp:lastPrinted>2013-10-02T05:50:18Z</cp:lastPrinted>
  <dcterms:created xsi:type="dcterms:W3CDTF">2013-09-28T11:47:54Z</dcterms:created>
  <dcterms:modified xsi:type="dcterms:W3CDTF">2013-10-10T09:22:07Z</dcterms:modified>
</cp:coreProperties>
</file>