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319" r:id="rId11"/>
    <p:sldId id="284" r:id="rId12"/>
    <p:sldId id="290" r:id="rId13"/>
    <p:sldId id="264" r:id="rId14"/>
    <p:sldId id="302" r:id="rId15"/>
    <p:sldId id="296" r:id="rId16"/>
    <p:sldId id="297" r:id="rId17"/>
    <p:sldId id="298" r:id="rId18"/>
    <p:sldId id="299" r:id="rId19"/>
    <p:sldId id="269" r:id="rId20"/>
    <p:sldId id="308" r:id="rId21"/>
    <p:sldId id="270" r:id="rId22"/>
    <p:sldId id="294" r:id="rId23"/>
    <p:sldId id="295" r:id="rId24"/>
    <p:sldId id="273" r:id="rId25"/>
    <p:sldId id="274" r:id="rId26"/>
    <p:sldId id="275" r:id="rId27"/>
    <p:sldId id="276" r:id="rId28"/>
    <p:sldId id="309" r:id="rId29"/>
    <p:sldId id="317" r:id="rId30"/>
    <p:sldId id="307" r:id="rId31"/>
    <p:sldId id="312" r:id="rId32"/>
    <p:sldId id="313" r:id="rId33"/>
    <p:sldId id="277" r:id="rId34"/>
    <p:sldId id="278" r:id="rId35"/>
    <p:sldId id="286" r:id="rId36"/>
    <p:sldId id="306" r:id="rId37"/>
    <p:sldId id="318" r:id="rId38"/>
    <p:sldId id="303" r:id="rId39"/>
    <p:sldId id="300" r:id="rId40"/>
    <p:sldId id="310" r:id="rId41"/>
    <p:sldId id="282" r:id="rId42"/>
    <p:sldId id="279" r:id="rId43"/>
    <p:sldId id="280" r:id="rId44"/>
    <p:sldId id="281" r:id="rId45"/>
    <p:sldId id="291" r:id="rId46"/>
    <p:sldId id="304" r:id="rId47"/>
    <p:sldId id="305" r:id="rId48"/>
    <p:sldId id="314" r:id="rId49"/>
    <p:sldId id="287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47697-F5FF-4B91-9435-49628B43F22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ACB206-26CB-4931-AE32-AFA0B043E407}">
      <dgm:prSet phldrT="[Текст]"/>
      <dgm:spPr/>
      <dgm:t>
        <a:bodyPr/>
        <a:lstStyle/>
        <a:p>
          <a:r>
            <a:rPr lang="ru-RU" dirty="0" smtClean="0"/>
            <a:t>Создание Отчетов по требуемым параметрам</a:t>
          </a:r>
          <a:endParaRPr lang="ru-RU" dirty="0"/>
        </a:p>
      </dgm:t>
    </dgm:pt>
    <dgm:pt modelId="{D4A5AD29-F519-4D96-A428-72E0DDE63FE7}" type="parTrans" cxnId="{1F9EC730-FCF6-41DD-BCC3-BDAF4F2C816E}">
      <dgm:prSet/>
      <dgm:spPr/>
      <dgm:t>
        <a:bodyPr/>
        <a:lstStyle/>
        <a:p>
          <a:endParaRPr lang="ru-RU"/>
        </a:p>
      </dgm:t>
    </dgm:pt>
    <dgm:pt modelId="{5B4C09B3-DA2F-4993-910C-55CF7DB577A0}" type="sibTrans" cxnId="{1F9EC730-FCF6-41DD-BCC3-BDAF4F2C816E}">
      <dgm:prSet/>
      <dgm:spPr/>
      <dgm:t>
        <a:bodyPr/>
        <a:lstStyle/>
        <a:p>
          <a:endParaRPr lang="ru-RU"/>
        </a:p>
      </dgm:t>
    </dgm:pt>
    <dgm:pt modelId="{38042440-DE4A-4AB8-B6CF-06E819D76ABE}">
      <dgm:prSet phldrT="[Текст]" custT="1"/>
      <dgm:spPr/>
      <dgm:t>
        <a:bodyPr/>
        <a:lstStyle/>
        <a:p>
          <a:r>
            <a:rPr lang="ru-RU" sz="2000" dirty="0" smtClean="0"/>
            <a:t>Формирование </a:t>
          </a:r>
          <a:r>
            <a:rPr lang="en-US" sz="2000" dirty="0" smtClean="0"/>
            <a:t>EXCEL-</a:t>
          </a:r>
          <a:r>
            <a:rPr lang="ru-RU" sz="2000" dirty="0" smtClean="0"/>
            <a:t>форм-файлов «Контингент», «Дисциплины»</a:t>
          </a:r>
          <a:endParaRPr lang="ru-RU" sz="2000" dirty="0"/>
        </a:p>
      </dgm:t>
    </dgm:pt>
    <dgm:pt modelId="{62297E25-EA25-40AB-A8B2-C0232DAE4119}" type="parTrans" cxnId="{74D66958-9AB3-4D6D-8EDF-7F85E7389F18}">
      <dgm:prSet/>
      <dgm:spPr/>
      <dgm:t>
        <a:bodyPr/>
        <a:lstStyle/>
        <a:p>
          <a:endParaRPr lang="ru-RU"/>
        </a:p>
      </dgm:t>
    </dgm:pt>
    <dgm:pt modelId="{089CBD34-5C1A-4A00-B85E-8CC5A5C06F72}" type="sibTrans" cxnId="{74D66958-9AB3-4D6D-8EDF-7F85E7389F18}">
      <dgm:prSet/>
      <dgm:spPr/>
      <dgm:t>
        <a:bodyPr/>
        <a:lstStyle/>
        <a:p>
          <a:endParaRPr lang="ru-RU"/>
        </a:p>
      </dgm:t>
    </dgm:pt>
    <dgm:pt modelId="{4CF7E274-530F-42AE-B960-954789AD53B7}">
      <dgm:prSet phldrT="[Текст]" custT="1"/>
      <dgm:spPr/>
      <dgm:t>
        <a:bodyPr/>
        <a:lstStyle/>
        <a:p>
          <a:r>
            <a:rPr lang="ru-RU" sz="1400" dirty="0" smtClean="0"/>
            <a:t>Наполнение справочников и таблиц «Циклы дисциплин», «Компоненты цикла», «Группы», «Дисциплины», «Занятия»</a:t>
          </a:r>
          <a:endParaRPr lang="ru-RU" sz="1400" dirty="0"/>
        </a:p>
      </dgm:t>
    </dgm:pt>
    <dgm:pt modelId="{5DF8D7C6-06FF-4A25-AEBA-E45B4E686A63}" type="parTrans" cxnId="{6737F59C-CFE0-4253-8111-72011FB0E31E}">
      <dgm:prSet/>
      <dgm:spPr/>
      <dgm:t>
        <a:bodyPr/>
        <a:lstStyle/>
        <a:p>
          <a:endParaRPr lang="ru-RU"/>
        </a:p>
      </dgm:t>
    </dgm:pt>
    <dgm:pt modelId="{07ED0E90-8802-40AD-9D75-10747B76E1E9}" type="sibTrans" cxnId="{6737F59C-CFE0-4253-8111-72011FB0E31E}">
      <dgm:prSet/>
      <dgm:spPr/>
      <dgm:t>
        <a:bodyPr/>
        <a:lstStyle/>
        <a:p>
          <a:endParaRPr lang="ru-RU"/>
        </a:p>
      </dgm:t>
    </dgm:pt>
    <dgm:pt modelId="{99CD85FD-F51B-4C3F-A6E7-CE106AD464CB}">
      <dgm:prSet phldrT="[Текст]" custT="1"/>
      <dgm:spPr/>
      <dgm:t>
        <a:bodyPr/>
        <a:lstStyle/>
        <a:p>
          <a:r>
            <a:rPr lang="ru-RU" sz="2000" dirty="0" smtClean="0"/>
            <a:t>Введение рекомендаций на дисциплину</a:t>
          </a:r>
          <a:endParaRPr lang="ru-RU" sz="2000" dirty="0"/>
        </a:p>
      </dgm:t>
    </dgm:pt>
    <dgm:pt modelId="{2F7D443E-180E-4132-8C9B-0127B429278F}" type="parTrans" cxnId="{F3A0B494-6F09-42D4-9EE1-A0E370B5D894}">
      <dgm:prSet/>
      <dgm:spPr/>
      <dgm:t>
        <a:bodyPr/>
        <a:lstStyle/>
        <a:p>
          <a:endParaRPr lang="ru-RU"/>
        </a:p>
      </dgm:t>
    </dgm:pt>
    <dgm:pt modelId="{5188CE52-6976-45B8-A77D-D374F24575AF}" type="sibTrans" cxnId="{F3A0B494-6F09-42D4-9EE1-A0E370B5D894}">
      <dgm:prSet/>
      <dgm:spPr/>
      <dgm:t>
        <a:bodyPr/>
        <a:lstStyle/>
        <a:p>
          <a:endParaRPr lang="ru-RU"/>
        </a:p>
      </dgm:t>
    </dgm:pt>
    <dgm:pt modelId="{C9D06A0C-4EC4-4D3F-BF20-5408C542CC1D}" type="pres">
      <dgm:prSet presAssocID="{BBA47697-F5FF-4B91-9435-49628B43F2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5005C-06C7-49CC-B438-34B54DCA1048}" type="pres">
      <dgm:prSet presAssocID="{1BACB206-26CB-4931-AE32-AFA0B043E407}" presName="centerShape" presStyleLbl="node0" presStyleIdx="0" presStyleCnt="1"/>
      <dgm:spPr/>
      <dgm:t>
        <a:bodyPr/>
        <a:lstStyle/>
        <a:p>
          <a:endParaRPr lang="ru-RU"/>
        </a:p>
      </dgm:t>
    </dgm:pt>
    <dgm:pt modelId="{035FB7C9-401E-4E9B-BBA5-501C179E028D}" type="pres">
      <dgm:prSet presAssocID="{62297E25-EA25-40AB-A8B2-C0232DAE411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78760DC-3455-4365-B2F1-A7D851FE06B0}" type="pres">
      <dgm:prSet presAssocID="{38042440-DE4A-4AB8-B6CF-06E819D76A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F7A49-2A30-477A-93A3-36038F7A8CA9}" type="pres">
      <dgm:prSet presAssocID="{5DF8D7C6-06FF-4A25-AEBA-E45B4E686A6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EED61D5-B9C2-4B46-A32F-E0F71FEB5FE9}" type="pres">
      <dgm:prSet presAssocID="{4CF7E274-530F-42AE-B960-954789AD53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4E3EB-5763-4FB3-B870-65D8F3A5EB44}" type="pres">
      <dgm:prSet presAssocID="{2F7D443E-180E-4132-8C9B-0127B429278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7E5BAB6D-78C1-4B85-A2A2-1BA6EE2725C3}" type="pres">
      <dgm:prSet presAssocID="{99CD85FD-F51B-4C3F-A6E7-CE106AD464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39D997-0575-44A1-B1A8-A6A577D761BA}" type="presOf" srcId="{5DF8D7C6-06FF-4A25-AEBA-E45B4E686A63}" destId="{376F7A49-2A30-477A-93A3-36038F7A8CA9}" srcOrd="0" destOrd="0" presId="urn:microsoft.com/office/officeart/2005/8/layout/radial4"/>
    <dgm:cxn modelId="{6F0C2FF9-3E37-4BD2-836E-6C9C28B129D7}" type="presOf" srcId="{1BACB206-26CB-4931-AE32-AFA0B043E407}" destId="{A445005C-06C7-49CC-B438-34B54DCA1048}" srcOrd="0" destOrd="0" presId="urn:microsoft.com/office/officeart/2005/8/layout/radial4"/>
    <dgm:cxn modelId="{6737F59C-CFE0-4253-8111-72011FB0E31E}" srcId="{1BACB206-26CB-4931-AE32-AFA0B043E407}" destId="{4CF7E274-530F-42AE-B960-954789AD53B7}" srcOrd="1" destOrd="0" parTransId="{5DF8D7C6-06FF-4A25-AEBA-E45B4E686A63}" sibTransId="{07ED0E90-8802-40AD-9D75-10747B76E1E9}"/>
    <dgm:cxn modelId="{BA1C4594-5A65-4656-80E8-7B91761974DF}" type="presOf" srcId="{38042440-DE4A-4AB8-B6CF-06E819D76ABE}" destId="{778760DC-3455-4365-B2F1-A7D851FE06B0}" srcOrd="0" destOrd="0" presId="urn:microsoft.com/office/officeart/2005/8/layout/radial4"/>
    <dgm:cxn modelId="{0B2115BE-3336-42A8-96BC-B3DDB6186E23}" type="presOf" srcId="{4CF7E274-530F-42AE-B960-954789AD53B7}" destId="{4EED61D5-B9C2-4B46-A32F-E0F71FEB5FE9}" srcOrd="0" destOrd="0" presId="urn:microsoft.com/office/officeart/2005/8/layout/radial4"/>
    <dgm:cxn modelId="{74D66958-9AB3-4D6D-8EDF-7F85E7389F18}" srcId="{1BACB206-26CB-4931-AE32-AFA0B043E407}" destId="{38042440-DE4A-4AB8-B6CF-06E819D76ABE}" srcOrd="0" destOrd="0" parTransId="{62297E25-EA25-40AB-A8B2-C0232DAE4119}" sibTransId="{089CBD34-5C1A-4A00-B85E-8CC5A5C06F72}"/>
    <dgm:cxn modelId="{F3A0B494-6F09-42D4-9EE1-A0E370B5D894}" srcId="{1BACB206-26CB-4931-AE32-AFA0B043E407}" destId="{99CD85FD-F51B-4C3F-A6E7-CE106AD464CB}" srcOrd="2" destOrd="0" parTransId="{2F7D443E-180E-4132-8C9B-0127B429278F}" sibTransId="{5188CE52-6976-45B8-A77D-D374F24575AF}"/>
    <dgm:cxn modelId="{2A5B36C7-A8C9-4F61-B085-6B8A17F9E10B}" type="presOf" srcId="{BBA47697-F5FF-4B91-9435-49628B43F221}" destId="{C9D06A0C-4EC4-4D3F-BF20-5408C542CC1D}" srcOrd="0" destOrd="0" presId="urn:microsoft.com/office/officeart/2005/8/layout/radial4"/>
    <dgm:cxn modelId="{1F9EC730-FCF6-41DD-BCC3-BDAF4F2C816E}" srcId="{BBA47697-F5FF-4B91-9435-49628B43F221}" destId="{1BACB206-26CB-4931-AE32-AFA0B043E407}" srcOrd="0" destOrd="0" parTransId="{D4A5AD29-F519-4D96-A428-72E0DDE63FE7}" sibTransId="{5B4C09B3-DA2F-4993-910C-55CF7DB577A0}"/>
    <dgm:cxn modelId="{9800D123-6B38-4FE8-82D8-A23DB4EB3504}" type="presOf" srcId="{2F7D443E-180E-4132-8C9B-0127B429278F}" destId="{45D4E3EB-5763-4FB3-B870-65D8F3A5EB44}" srcOrd="0" destOrd="0" presId="urn:microsoft.com/office/officeart/2005/8/layout/radial4"/>
    <dgm:cxn modelId="{69E70B10-AAC8-4369-BFE0-053E71DE8FB9}" type="presOf" srcId="{99CD85FD-F51B-4C3F-A6E7-CE106AD464CB}" destId="{7E5BAB6D-78C1-4B85-A2A2-1BA6EE2725C3}" srcOrd="0" destOrd="0" presId="urn:microsoft.com/office/officeart/2005/8/layout/radial4"/>
    <dgm:cxn modelId="{BB5652C0-D16D-4D1B-B73A-772A1D152CCA}" type="presOf" srcId="{62297E25-EA25-40AB-A8B2-C0232DAE4119}" destId="{035FB7C9-401E-4E9B-BBA5-501C179E028D}" srcOrd="0" destOrd="0" presId="urn:microsoft.com/office/officeart/2005/8/layout/radial4"/>
    <dgm:cxn modelId="{2F038AEA-CB95-469E-9A87-060B0C7AFB48}" type="presParOf" srcId="{C9D06A0C-4EC4-4D3F-BF20-5408C542CC1D}" destId="{A445005C-06C7-49CC-B438-34B54DCA1048}" srcOrd="0" destOrd="0" presId="urn:microsoft.com/office/officeart/2005/8/layout/radial4"/>
    <dgm:cxn modelId="{4BF8F7B7-0A4E-470F-AFB7-3D3E5838FD22}" type="presParOf" srcId="{C9D06A0C-4EC4-4D3F-BF20-5408C542CC1D}" destId="{035FB7C9-401E-4E9B-BBA5-501C179E028D}" srcOrd="1" destOrd="0" presId="urn:microsoft.com/office/officeart/2005/8/layout/radial4"/>
    <dgm:cxn modelId="{8CFE1A12-091E-4BDB-9445-DB244B5B44E6}" type="presParOf" srcId="{C9D06A0C-4EC4-4D3F-BF20-5408C542CC1D}" destId="{778760DC-3455-4365-B2F1-A7D851FE06B0}" srcOrd="2" destOrd="0" presId="urn:microsoft.com/office/officeart/2005/8/layout/radial4"/>
    <dgm:cxn modelId="{BC101782-65DD-4E6D-8AA9-96BD158D75EC}" type="presParOf" srcId="{C9D06A0C-4EC4-4D3F-BF20-5408C542CC1D}" destId="{376F7A49-2A30-477A-93A3-36038F7A8CA9}" srcOrd="3" destOrd="0" presId="urn:microsoft.com/office/officeart/2005/8/layout/radial4"/>
    <dgm:cxn modelId="{4C0BCA1F-BE17-49AB-8807-AB10574D2480}" type="presParOf" srcId="{C9D06A0C-4EC4-4D3F-BF20-5408C542CC1D}" destId="{4EED61D5-B9C2-4B46-A32F-E0F71FEB5FE9}" srcOrd="4" destOrd="0" presId="urn:microsoft.com/office/officeart/2005/8/layout/radial4"/>
    <dgm:cxn modelId="{DCC8A52F-36A9-48A1-B9EA-A85A28B3A55D}" type="presParOf" srcId="{C9D06A0C-4EC4-4D3F-BF20-5408C542CC1D}" destId="{45D4E3EB-5763-4FB3-B870-65D8F3A5EB44}" srcOrd="5" destOrd="0" presId="urn:microsoft.com/office/officeart/2005/8/layout/radial4"/>
    <dgm:cxn modelId="{DF1D7829-DE5F-477C-86CD-BAFA5A23532C}" type="presParOf" srcId="{C9D06A0C-4EC4-4D3F-BF20-5408C542CC1D}" destId="{7E5BAB6D-78C1-4B85-A2A2-1BA6EE2725C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5005C-06C7-49CC-B438-34B54DCA1048}">
      <dsp:nvSpPr>
        <dsp:cNvPr id="0" name=""/>
        <dsp:cNvSpPr/>
      </dsp:nvSpPr>
      <dsp:spPr>
        <a:xfrm>
          <a:off x="3272038" y="3051572"/>
          <a:ext cx="2420411" cy="24204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Создание Отчетов по требуемым параметрам</a:t>
          </a:r>
          <a:endParaRPr lang="ru-RU" sz="2100" kern="1200" dirty="0"/>
        </a:p>
      </dsp:txBody>
      <dsp:txXfrm>
        <a:off x="3626499" y="3406033"/>
        <a:ext cx="1711489" cy="1711489"/>
      </dsp:txXfrm>
    </dsp:sp>
    <dsp:sp modelId="{035FB7C9-401E-4E9B-BBA5-501C179E028D}">
      <dsp:nvSpPr>
        <dsp:cNvPr id="0" name=""/>
        <dsp:cNvSpPr/>
      </dsp:nvSpPr>
      <dsp:spPr>
        <a:xfrm rot="12900000">
          <a:off x="1563019" y="2577907"/>
          <a:ext cx="2013976" cy="689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760DC-3455-4365-B2F1-A7D851FE06B0}">
      <dsp:nvSpPr>
        <dsp:cNvPr id="0" name=""/>
        <dsp:cNvSpPr/>
      </dsp:nvSpPr>
      <dsp:spPr>
        <a:xfrm>
          <a:off x="595435" y="1425474"/>
          <a:ext cx="2299391" cy="18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Формирование </a:t>
          </a:r>
          <a:r>
            <a:rPr lang="en-US" sz="2000" kern="1200" dirty="0" smtClean="0"/>
            <a:t>EXCEL-</a:t>
          </a:r>
          <a:r>
            <a:rPr lang="ru-RU" sz="2000" kern="1200" dirty="0" smtClean="0"/>
            <a:t>форм-файлов «Контингент», «Дисциплины»</a:t>
          </a:r>
          <a:endParaRPr lang="ru-RU" sz="2000" kern="1200" dirty="0"/>
        </a:p>
      </dsp:txBody>
      <dsp:txXfrm>
        <a:off x="649312" y="1479351"/>
        <a:ext cx="2191637" cy="1731758"/>
      </dsp:txXfrm>
    </dsp:sp>
    <dsp:sp modelId="{376F7A49-2A30-477A-93A3-36038F7A8CA9}">
      <dsp:nvSpPr>
        <dsp:cNvPr id="0" name=""/>
        <dsp:cNvSpPr/>
      </dsp:nvSpPr>
      <dsp:spPr>
        <a:xfrm rot="16200000">
          <a:off x="3475255" y="1582459"/>
          <a:ext cx="2013976" cy="689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D61D5-B9C2-4B46-A32F-E0F71FEB5FE9}">
      <dsp:nvSpPr>
        <dsp:cNvPr id="0" name=""/>
        <dsp:cNvSpPr/>
      </dsp:nvSpPr>
      <dsp:spPr>
        <a:xfrm>
          <a:off x="3332548" y="623"/>
          <a:ext cx="2299391" cy="18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Наполнение справочников и таблиц «Циклы дисциплин», «Компоненты цикла», «Группы», «Дисциплины», «Занятия»</a:t>
          </a:r>
          <a:endParaRPr lang="ru-RU" sz="1400" kern="1200" dirty="0"/>
        </a:p>
      </dsp:txBody>
      <dsp:txXfrm>
        <a:off x="3386425" y="54500"/>
        <a:ext cx="2191637" cy="1731758"/>
      </dsp:txXfrm>
    </dsp:sp>
    <dsp:sp modelId="{45D4E3EB-5763-4FB3-B870-65D8F3A5EB44}">
      <dsp:nvSpPr>
        <dsp:cNvPr id="0" name=""/>
        <dsp:cNvSpPr/>
      </dsp:nvSpPr>
      <dsp:spPr>
        <a:xfrm rot="19500000">
          <a:off x="5387492" y="2577907"/>
          <a:ext cx="2013976" cy="689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BAB6D-78C1-4B85-A2A2-1BA6EE2725C3}">
      <dsp:nvSpPr>
        <dsp:cNvPr id="0" name=""/>
        <dsp:cNvSpPr/>
      </dsp:nvSpPr>
      <dsp:spPr>
        <a:xfrm>
          <a:off x="6069661" y="1425474"/>
          <a:ext cx="2299391" cy="1839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Введение рекомендаций на дисциплину</a:t>
          </a:r>
          <a:endParaRPr lang="ru-RU" sz="2000" kern="1200" dirty="0"/>
        </a:p>
      </dsp:txBody>
      <dsp:txXfrm>
        <a:off x="6123538" y="1479351"/>
        <a:ext cx="2191637" cy="1731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988C80-FE78-4E93-A611-D97EE963EA7A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19A589-5DF2-47F9-AD5A-AC4E24A99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70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EC2D-D1B9-4276-9033-FA100C81651C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7103E-D343-4AEE-9EB7-92F28E36D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6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E1D9-E687-4575-8C35-B316BF78AEF0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08EEC-CC24-4CD0-BFE3-960C36B91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14BF3-CB7B-4C1A-A193-C1F26EEFFA05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61AA-66DF-42C7-BB48-BD501B2A9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9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3C591B-3569-4C6C-90FB-5072E741C6F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05FB89-03CC-4403-B6C2-F5754A163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4C029D-299C-4732-A0FF-6C51532D35B1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57782B-7149-437D-9C90-F85595E3A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61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EC0504-7639-4AC3-9BEF-991BE89F3B69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02D660-5C08-4A51-BC24-891FDA0D1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8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E98188-9FB8-4EB8-A8E0-9B0689123D4A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00E28B-F051-40FC-82C4-5E7A4AF49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79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1AFE-CB31-46D3-BE64-EC2BF51CB417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E725-8136-457F-80FB-EEFDEE649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B9FC76-DEBA-429E-952B-6937169BD93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4B0EA-9CAC-499C-8F11-30594B844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4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0FCFBA-A511-4FEA-9064-3AE969735DB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890618-6924-4E28-94D6-690C6504A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39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B050CA8-814D-4D14-BC63-7B6B43C602EA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E5979D8-AD71-4CED-891B-25ABDDE60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09" r:id="rId2"/>
    <p:sldLayoutId id="2147484314" r:id="rId3"/>
    <p:sldLayoutId id="2147484315" r:id="rId4"/>
    <p:sldLayoutId id="2147484316" r:id="rId5"/>
    <p:sldLayoutId id="2147484317" r:id="rId6"/>
    <p:sldLayoutId id="2147484310" r:id="rId7"/>
    <p:sldLayoutId id="2147484318" r:id="rId8"/>
    <p:sldLayoutId id="2147484319" r:id="rId9"/>
    <p:sldLayoutId id="2147484311" r:id="rId10"/>
    <p:sldLayoutId id="21474843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045785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книгообеспеченности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учебного процесса в вузе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l" eaLnBrk="1" hangingPunct="1"/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Выполнила: зав. сектором книгообеспеченности Абдулаева Т.А.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988" y="2492375"/>
            <a:ext cx="2457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 algn="just">
              <a:buFont typeface="Wingdings 3" pitchFamily="18" charset="2"/>
              <a:buNone/>
            </a:pPr>
            <a:r>
              <a:rPr lang="ru-RU" altLang="ru-RU" smtClean="0"/>
              <a:t>Коэффициент обеспеченности обучающихся высшего учебного заведения электронными изданиями по изучаемым дисциплинам рассчитывается по формуле:</a:t>
            </a:r>
          </a:p>
          <a:p>
            <a:pPr marL="107950" indent="0" algn="just">
              <a:buFont typeface="Wingdings 3" pitchFamily="18" charset="2"/>
              <a:buNone/>
            </a:pPr>
            <a:endParaRPr lang="ru-RU" altLang="ru-RU" smtClean="0"/>
          </a:p>
          <a:p>
            <a:pPr marL="107950" indent="0" algn="just">
              <a:buFont typeface="Wingdings 3" pitchFamily="18" charset="2"/>
              <a:buNone/>
            </a:pPr>
            <a:endParaRPr lang="ru-RU" altLang="ru-RU" smtClean="0"/>
          </a:p>
          <a:p>
            <a:pPr marL="107950" indent="0" algn="just">
              <a:buFont typeface="Wingdings 3" pitchFamily="18" charset="2"/>
              <a:buNone/>
            </a:pPr>
            <a:endParaRPr lang="ru-RU" altLang="ru-RU" smtClean="0"/>
          </a:p>
          <a:p>
            <a:pPr marL="107950" indent="0" algn="just">
              <a:buFont typeface="Wingdings 3" pitchFamily="18" charset="2"/>
              <a:buNone/>
            </a:pPr>
            <a:r>
              <a:rPr lang="en-US" altLang="ru-RU" sz="1800" smtClean="0"/>
              <a:t>D </a:t>
            </a:r>
            <a:r>
              <a:rPr lang="ru-RU" altLang="ru-RU" sz="1800" smtClean="0"/>
              <a:t>вып – число дисциплин, в отношении которых выполняются лицензионные нормативы</a:t>
            </a:r>
            <a:endParaRPr lang="ru-RU" altLang="ru-RU" u="sng" smtClean="0"/>
          </a:p>
          <a:p>
            <a:pPr marL="107950" indent="0" algn="just">
              <a:buFont typeface="Wingdings 3" pitchFamily="18" charset="2"/>
              <a:buNone/>
            </a:pPr>
            <a:r>
              <a:rPr lang="en-US" altLang="ru-RU" sz="1800" smtClean="0"/>
              <a:t>D </a:t>
            </a:r>
            <a:r>
              <a:rPr lang="ru-RU" altLang="ru-RU" sz="1800" smtClean="0"/>
              <a:t>общ – общее число дисциплин, изучаемых обучающимися высшего учебного заведения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ru-RU" sz="2400" dirty="0"/>
              <a:t>п</a:t>
            </a:r>
            <a:r>
              <a:rPr lang="ru-RU" sz="2400" dirty="0" smtClean="0"/>
              <a:t>.5 Лицензионные нормативы к наличию у лицензиата учебной, учебно-методической…. (Извлечения)</a:t>
            </a:r>
            <a:endParaRPr lang="ru-RU" sz="24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84538"/>
            <a:ext cx="26543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altLang="ru-RU" smtClean="0"/>
              <a:t>Ведение картотеки книгообеспеченности (внесение данных о контингенте, учебных планах, внесение рекомендаций). Текущие изменения вносятся ежегодно.</a:t>
            </a:r>
          </a:p>
          <a:p>
            <a:pPr>
              <a:buFont typeface="Wingdings" pitchFamily="2" charset="2"/>
              <a:buChar char="v"/>
            </a:pPr>
            <a:r>
              <a:rPr lang="ru-RU" altLang="ru-RU" smtClean="0"/>
              <a:t>Проведение консультаций с преподавателями по книгообеспеченности дисциплин</a:t>
            </a:r>
          </a:p>
          <a:p>
            <a:pPr>
              <a:buFont typeface="Wingdings" pitchFamily="2" charset="2"/>
              <a:buChar char="v"/>
            </a:pPr>
            <a:r>
              <a:rPr lang="ru-RU" altLang="ru-RU" smtClean="0"/>
              <a:t>Предоставление статистических данных по книгообеспеченности по заявкам кафедр и др. подразделений</a:t>
            </a:r>
          </a:p>
          <a:p>
            <a:pPr>
              <a:buFont typeface="Wingdings" pitchFamily="2" charset="2"/>
              <a:buChar char="v"/>
            </a:pPr>
            <a:r>
              <a:rPr lang="ru-RU" altLang="ru-RU" smtClean="0"/>
              <a:t>Редактирование списков литературы по дисциплинам</a:t>
            </a:r>
          </a:p>
          <a:p>
            <a:pPr>
              <a:buFont typeface="Wingdings" pitchFamily="2" charset="2"/>
              <a:buChar char="v"/>
            </a:pPr>
            <a:endParaRPr lang="ru-RU" altLang="ru-RU" smtClean="0"/>
          </a:p>
          <a:p>
            <a:pPr>
              <a:buFont typeface="Wingdings" pitchFamily="2" charset="2"/>
              <a:buChar char="v"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blipFill>
            <a:blip r:embed="rId2" cstate="print"/>
            <a:tile tx="0" ty="0" sx="100000" sy="100000" flip="none" algn="tl"/>
          </a:blipFill>
          <a:ln w="5715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Основные направления работы Научной библиотеки по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книгообеспеченности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16238" y="5445125"/>
            <a:ext cx="3486150" cy="10795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Сектор </a:t>
            </a:r>
            <a:r>
              <a:rPr lang="ru-RU" sz="2000" b="1" dirty="0" err="1">
                <a:solidFill>
                  <a:schemeClr val="tx1"/>
                </a:solidFill>
              </a:rPr>
              <a:t>книгообеспеченности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941513"/>
            <a:ext cx="2520950" cy="11271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Управление по планированию и организации учебного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54413" y="1941513"/>
            <a:ext cx="2449512" cy="112712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Отдел планирования учебного процесса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688" y="1939925"/>
            <a:ext cx="2447925" cy="112871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Деканаты факультетов</a:t>
            </a:r>
          </a:p>
        </p:txBody>
      </p:sp>
      <p:cxnSp>
        <p:nvCxnSpPr>
          <p:cNvPr id="13" name="Соединительная линия уступом 12"/>
          <p:cNvCxnSpPr>
            <a:stCxn id="7" idx="2"/>
          </p:cNvCxnSpPr>
          <p:nvPr/>
        </p:nvCxnSpPr>
        <p:spPr>
          <a:xfrm rot="5400000">
            <a:off x="5760244" y="3464719"/>
            <a:ext cx="2376487" cy="15843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4" idx="2"/>
          </p:cNvCxnSpPr>
          <p:nvPr/>
        </p:nvCxnSpPr>
        <p:spPr>
          <a:xfrm rot="16200000" flipH="1">
            <a:off x="1205707" y="3518694"/>
            <a:ext cx="2376487" cy="147637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>
            <a:off x="4778375" y="3068638"/>
            <a:ext cx="0" cy="2376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3"/>
          <p:cNvSpPr txBox="1">
            <a:spLocks noChangeArrowheads="1"/>
          </p:cNvSpPr>
          <p:nvPr/>
        </p:nvSpPr>
        <p:spPr bwMode="auto">
          <a:xfrm>
            <a:off x="179388" y="868363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ru-RU" altLang="ru-RU" sz="2000" b="1"/>
              <a:t>Взаимодействие сектора книгообеспеченности со структурными подразделениями вуза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415925"/>
            <a:ext cx="8229600" cy="4525963"/>
          </a:xfrm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109538" indent="0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altLang="ru-RU" sz="3600" b="1" i="1" smtClean="0"/>
              <a:t>АРМ КО </a:t>
            </a:r>
            <a:r>
              <a:rPr lang="ru-RU" altLang="ru-RU" sz="3600" b="1" smtClean="0"/>
              <a:t>предназначен для ввода информации об учебном процессе и создании на основании этих данных отчетов по книгообеспеченности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070475"/>
            <a:ext cx="21955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Формирование БД КО</a:t>
            </a:r>
            <a:endParaRPr lang="ru-RU" sz="36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9644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" b="43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" b="3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Книгообеспеченность</a:t>
            </a:r>
            <a:r>
              <a:rPr lang="ru-RU" sz="3200" b="1" dirty="0" smtClean="0"/>
              <a:t> (</a:t>
            </a:r>
            <a:r>
              <a:rPr lang="ru-RU" sz="3200" b="1" i="1" dirty="0" smtClean="0"/>
              <a:t>К </a:t>
            </a:r>
            <a:r>
              <a:rPr lang="ru-RU" sz="3200" b="1" dirty="0" smtClean="0"/>
              <a:t>)- </a:t>
            </a:r>
            <a:r>
              <a:rPr lang="ru-RU" sz="3200" dirty="0"/>
              <a:t>определение числа экземпляров </a:t>
            </a:r>
            <a:r>
              <a:rPr lang="ru-RU" sz="3200" dirty="0" smtClean="0"/>
              <a:t>книг</a:t>
            </a:r>
            <a:r>
              <a:rPr lang="en-US" sz="3200" dirty="0" smtClean="0"/>
              <a:t> </a:t>
            </a:r>
            <a:r>
              <a:rPr lang="ru-RU" sz="3200" dirty="0" smtClean="0"/>
              <a:t>в </a:t>
            </a:r>
            <a:r>
              <a:rPr lang="ru-RU" sz="3200" dirty="0"/>
              <a:t>расчете на одного студента</a:t>
            </a:r>
            <a:r>
              <a:rPr lang="ru-RU" sz="3200" dirty="0" smtClean="0"/>
              <a:t>, </a:t>
            </a:r>
            <a:r>
              <a:rPr lang="ru-RU" sz="3200" dirty="0"/>
              <a:t>отобранных по разным </a:t>
            </a:r>
            <a:r>
              <a:rPr lang="ru-RU" sz="3200" dirty="0" smtClean="0"/>
              <a:t>критериям: </a:t>
            </a:r>
            <a:r>
              <a:rPr lang="ru-RU" sz="3200" dirty="0"/>
              <a:t>по направлениям и специальностям, по циклам дисциплин, по конкретным дисциплинам, по видам и формам обучения, по уровню компонента (федеральный, региональный), по видам учебной литературы и т.д. </a:t>
            </a:r>
            <a:endParaRPr lang="ru-RU" sz="32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275" y="4806950"/>
            <a:ext cx="24765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6011863" y="4076700"/>
            <a:ext cx="1081087" cy="431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250825" y="1052513"/>
            <a:ext cx="576263" cy="647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6"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7380288" y="476250"/>
            <a:ext cx="792162" cy="6492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395288" y="1125538"/>
            <a:ext cx="720725" cy="4318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0" r="5087" b="7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4327"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"/>
          <a:stretch>
            <a:fillRect/>
          </a:stretch>
        </p:blipFill>
        <p:spPr bwMode="auto">
          <a:xfrm>
            <a:off x="0" y="3175"/>
            <a:ext cx="9144000" cy="702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" b="4607"/>
          <a:stretch>
            <a:fillRect/>
          </a:stretch>
        </p:blipFill>
        <p:spPr bwMode="auto">
          <a:xfrm>
            <a:off x="-55563" y="3175"/>
            <a:ext cx="91995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810125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количество доступных экземпляров (п. 989, 999);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с</a:t>
            </a:r>
            <a:r>
              <a:rPr lang="ru-RU" sz="2400" dirty="0" smtClean="0"/>
              <a:t>сылки на аналогичные издания (п.451, 452, 488);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наличие грифа (п.951-954);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т</a:t>
            </a:r>
            <a:r>
              <a:rPr lang="ru-RU" sz="2400" dirty="0" smtClean="0"/>
              <a:t>ип литературы (учебная, учебно-методическая);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наличие полного текста (п. 856)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обновленные данные АБИС «Руслан» для их отображения в АРМ КО через кнопку «Обновление информации о книгах»</a:t>
            </a:r>
            <a:endParaRPr lang="ru-RU" sz="2400" dirty="0"/>
          </a:p>
          <a:p>
            <a:pPr marL="109537" indent="0">
              <a:buFont typeface="Wingdings 3" pitchFamily="18" charset="2"/>
              <a:buNone/>
              <a:defRPr/>
            </a:pPr>
            <a:endParaRPr lang="ru-RU" sz="2400" dirty="0" smtClean="0"/>
          </a:p>
          <a:p>
            <a:pPr marL="109537" indent="0">
              <a:buFont typeface="Wingdings 3" pitchFamily="18" charset="2"/>
              <a:buNone/>
              <a:defRPr/>
            </a:pP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dirty="0" smtClean="0"/>
              <a:t>Интеграция АРМ КО с АБИС «Руслан» позволяет автоматически получать и актуализировать: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4525962"/>
          </a:xfrm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109538" indent="0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altLang="ru-RU" sz="2800" b="1" smtClean="0"/>
              <a:t>Коэффициент книгообеспеченности – это степень, полнота обеспеченности книгой (или книгами) того контингента учащихся, для которых это издание (или издания) предназначено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3819525"/>
            <a:ext cx="1873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ъект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16512"/>
          </a:xfrm>
        </p:spPr>
        <p:txBody>
          <a:bodyPr/>
          <a:lstStyle/>
          <a:p>
            <a:pPr algn="just">
              <a:defRPr/>
            </a:pPr>
            <a:r>
              <a:rPr lang="ru-RU" altLang="ru-RU" dirty="0" smtClean="0"/>
              <a:t>Обновлены версии АРМ КО – 4;</a:t>
            </a:r>
          </a:p>
          <a:p>
            <a:pPr algn="just">
              <a:defRPr/>
            </a:pPr>
            <a:r>
              <a:rPr lang="ru-RU" altLang="ru-RU" dirty="0" smtClean="0"/>
              <a:t>Внесены изменения в структуру таблиц и отчетов АРМ КО для возможности учета у книг грифа (п. 950), выяснен вопрос относительно ссылок на другие издания</a:t>
            </a:r>
            <a:endParaRPr lang="en-US" altLang="ru-RU" dirty="0" smtClean="0"/>
          </a:p>
          <a:p>
            <a:pPr marL="109537" indent="0" algn="just">
              <a:buFont typeface="Wingdings 3" pitchFamily="18" charset="2"/>
              <a:buNone/>
              <a:defRPr/>
            </a:pPr>
            <a:r>
              <a:rPr lang="ru-RU" altLang="ru-RU" dirty="0" smtClean="0"/>
              <a:t> (п. 4</a:t>
            </a:r>
            <a:r>
              <a:rPr lang="en-US" altLang="ru-RU" dirty="0" smtClean="0"/>
              <a:t>51</a:t>
            </a:r>
            <a:r>
              <a:rPr lang="ru-RU" altLang="ru-RU" dirty="0" smtClean="0"/>
              <a:t>, п. 452);</a:t>
            </a:r>
          </a:p>
          <a:p>
            <a:pPr algn="just">
              <a:defRPr/>
            </a:pPr>
            <a:r>
              <a:rPr lang="ru-RU" altLang="ru-RU" dirty="0" smtClean="0"/>
              <a:t>Изменен алгоритм импортирования информации о литературе в части типа литературы (У и УМ) (п. 10</a:t>
            </a:r>
            <a:r>
              <a:rPr lang="en-US" altLang="ru-RU" dirty="0" smtClean="0"/>
              <a:t>5</a:t>
            </a:r>
            <a:r>
              <a:rPr lang="ru-RU" altLang="ru-RU" dirty="0" smtClean="0"/>
              <a:t>);</a:t>
            </a:r>
          </a:p>
          <a:p>
            <a:pPr algn="just">
              <a:defRPr/>
            </a:pPr>
            <a:r>
              <a:rPr lang="ru-RU" altLang="ru-RU" dirty="0" smtClean="0"/>
              <a:t>Созданы дополнительные типы отчетов в дополнение к стандартным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Функциональные изменения комплекса АРМ КО 2012/2013 </a:t>
            </a:r>
            <a:r>
              <a:rPr lang="ru-RU" sz="3600" dirty="0" err="1" smtClean="0"/>
              <a:t>гг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 b="3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76600" y="17002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уга 4"/>
          <p:cNvSpPr/>
          <p:nvPr/>
        </p:nvSpPr>
        <p:spPr>
          <a:xfrm>
            <a:off x="0" y="1196975"/>
            <a:ext cx="2843213" cy="863600"/>
          </a:xfrm>
          <a:prstGeom prst="arc">
            <a:avLst>
              <a:gd name="adj1" fmla="val 21558099"/>
              <a:gd name="adj2" fmla="val 2132906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" b="3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уга 1"/>
          <p:cNvSpPr/>
          <p:nvPr/>
        </p:nvSpPr>
        <p:spPr>
          <a:xfrm>
            <a:off x="8316913" y="4868863"/>
            <a:ext cx="647700" cy="1989137"/>
          </a:xfrm>
          <a:prstGeom prst="arc">
            <a:avLst>
              <a:gd name="adj1" fmla="val 16200000"/>
              <a:gd name="adj2" fmla="val 1615366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78325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Рекомендации книг по дисциплине из комплекта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8964613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1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78325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Рекомендации комплекта книг по дисциплине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Ссылки на другие издания (аналоги)</a:t>
            </a:r>
            <a:endParaRPr lang="ru-RU" sz="2400" dirty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"/>
          <a:stretch>
            <a:fillRect/>
          </a:stretch>
        </p:blipFill>
        <p:spPr bwMode="auto">
          <a:xfrm>
            <a:off x="0" y="1557338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5834062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Редактирование  списка исключений для неоднозначных дисциплин (преподаваемых более одной кафедрой);</a:t>
            </a:r>
          </a:p>
          <a:p>
            <a:pPr>
              <a:defRPr/>
            </a:pPr>
            <a:r>
              <a:rPr lang="ru-RU" sz="2000" dirty="0" smtClean="0"/>
              <a:t>Устранение Рекомендаций от разных кафедр для одной и той же дисциплины;</a:t>
            </a:r>
          </a:p>
          <a:p>
            <a:pPr>
              <a:defRPr/>
            </a:pPr>
            <a:r>
              <a:rPr lang="ru-RU" sz="2000" dirty="0" smtClean="0"/>
              <a:t>Формирование аналитической </a:t>
            </a:r>
            <a:r>
              <a:rPr lang="ru-RU" sz="2000" dirty="0"/>
              <a:t>т</a:t>
            </a:r>
            <a:r>
              <a:rPr lang="ru-RU" sz="2000" dirty="0" smtClean="0"/>
              <a:t>аблицы данных по всем параметрам учебного процесса (преподается ли дисциплина в текущем году, рекомендации основной и дополнительной литературы, рекомендации с грифом, рекомендации с полным текстом, рекомендации основной литературы типа У и УМ и т.д.);</a:t>
            </a:r>
          </a:p>
          <a:p>
            <a:pPr>
              <a:defRPr/>
            </a:pPr>
            <a:r>
              <a:rPr lang="ru-RU" sz="2000" dirty="0" smtClean="0"/>
              <a:t>Сверка данных связки «Специальность-Дисциплина», «Учебные планы- Дисциплина»;</a:t>
            </a:r>
          </a:p>
          <a:p>
            <a:pPr>
              <a:buFont typeface="Wingdings 3" pitchFamily="18" charset="2"/>
              <a:buNone/>
              <a:defRPr/>
            </a:pPr>
            <a:endParaRPr lang="ru-RU" sz="2000" dirty="0" smtClean="0"/>
          </a:p>
          <a:p>
            <a:pPr marL="109537" indent="0">
              <a:buFont typeface="Wingdings 3" pitchFamily="18" charset="2"/>
              <a:buNone/>
              <a:defRPr/>
            </a:pPr>
            <a:endParaRPr lang="ru-RU" sz="2000" dirty="0"/>
          </a:p>
          <a:p>
            <a:pPr marL="109537" indent="0">
              <a:buFont typeface="Wingdings 3" pitchFamily="18" charset="2"/>
              <a:buNone/>
              <a:defRPr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Работа по сверке данных в КО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Аналитическая таблица по информации в АРМ КО</a:t>
            </a:r>
            <a:endParaRPr lang="ru-RU" sz="2400" dirty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" b="3391"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1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r>
              <a:rPr lang="ru-RU" altLang="ru-RU" smtClean="0"/>
              <a:t>Типы отчетов – 32</a:t>
            </a:r>
          </a:p>
          <a:p>
            <a:r>
              <a:rPr lang="ru-RU" altLang="ru-RU" smtClean="0"/>
              <a:t>Группы – 354</a:t>
            </a:r>
          </a:p>
          <a:p>
            <a:r>
              <a:rPr lang="ru-RU" altLang="ru-RU" smtClean="0"/>
              <a:t>Дисциплины – 1818</a:t>
            </a:r>
          </a:p>
          <a:p>
            <a:r>
              <a:rPr lang="ru-RU" altLang="ru-RU" smtClean="0"/>
              <a:t>Кафедры – 62</a:t>
            </a:r>
          </a:p>
          <a:p>
            <a:r>
              <a:rPr lang="ru-RU" altLang="ru-RU" smtClean="0"/>
              <a:t>Специальности – 90</a:t>
            </a:r>
          </a:p>
          <a:p>
            <a:r>
              <a:rPr lang="ru-RU" altLang="ru-RU" smtClean="0"/>
              <a:t>Факультеты – 8</a:t>
            </a:r>
          </a:p>
          <a:p>
            <a:r>
              <a:rPr lang="ru-RU" altLang="ru-RU" smtClean="0"/>
              <a:t>Рекомендации</a:t>
            </a:r>
            <a:r>
              <a:rPr lang="en-US" altLang="ru-RU" smtClean="0"/>
              <a:t> – </a:t>
            </a:r>
            <a:r>
              <a:rPr lang="ru-RU" altLang="ru-RU" smtClean="0"/>
              <a:t>22</a:t>
            </a:r>
            <a:r>
              <a:rPr lang="en-US" altLang="ru-RU" smtClean="0"/>
              <a:t>521</a:t>
            </a:r>
            <a:endParaRPr lang="ru-RU" altLang="ru-RU" smtClean="0"/>
          </a:p>
          <a:p>
            <a:r>
              <a:rPr lang="ru-RU" altLang="ru-RU" smtClean="0"/>
              <a:t>Книг</a:t>
            </a:r>
            <a:r>
              <a:rPr lang="en-US" altLang="ru-RU" smtClean="0"/>
              <a:t> - </a:t>
            </a:r>
            <a:r>
              <a:rPr lang="ru-RU" altLang="ru-RU" smtClean="0"/>
              <a:t>5</a:t>
            </a:r>
            <a:r>
              <a:rPr lang="en-US" altLang="ru-RU" smtClean="0"/>
              <a:t>107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dirty="0" smtClean="0"/>
              <a:t>Статистика данных в БД КО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200" dirty="0" smtClean="0"/>
              <a:t>Приказ № 1246 от 27 апреля 2000 г. «Об утверждении примерного Положения о формировании фондов библиотеки высшего учебного заведения»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Приказ № 1623 от 11 апреля 2001 г. «Об утверждении минимальных нормативов обеспеченности высших учебных заведений учебной базой в части, касающейся библиотечно-информационных ресурсов (в ред. Приказа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РФ от 23.04.2008 № 133)»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Приказ № 1953 от 5 сентября 2011 г. </a:t>
            </a:r>
            <a:r>
              <a:rPr lang="ru-RU" sz="2400" dirty="0" err="1" smtClean="0"/>
              <a:t>Рособрнадзора</a:t>
            </a:r>
            <a:r>
              <a:rPr lang="ru-RU" sz="2400" dirty="0" smtClean="0"/>
              <a:t> «Об утверждении лицензионных нормативов к наличию у </a:t>
            </a:r>
            <a:r>
              <a:rPr lang="ru-RU" sz="2400" dirty="0" err="1" smtClean="0"/>
              <a:t>лизенциата</a:t>
            </a:r>
            <a:r>
              <a:rPr lang="ru-RU" sz="2400" dirty="0" smtClean="0"/>
              <a:t> учебной, учебно-методической литературы и иных библиотечно-информационных ресурсов и средств обеспечения образовательного процесса по реализуемым в соответствии с лицензией на осуществление образовательной деятельности...»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84176"/>
          </a:xfr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dirty="0" smtClean="0"/>
              <a:t>Нормативные документы Министерства образования и науки РФ по вопросам обеспеченности литературой учебного процесса в вузе</a:t>
            </a:r>
            <a:endParaRPr lang="ru-RU" sz="25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25" y="5627688"/>
            <a:ext cx="11525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1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732462"/>
          </a:xfrm>
        </p:spPr>
        <p:txBody>
          <a:bodyPr/>
          <a:lstStyle/>
          <a:p>
            <a:r>
              <a:rPr lang="ru-RU" altLang="ru-RU" sz="2000" smtClean="0"/>
              <a:t>Систематически просматривать тем. планы, прайс-листы, сайты издательств;</a:t>
            </a:r>
          </a:p>
          <a:p>
            <a:r>
              <a:rPr lang="ru-RU" altLang="ru-RU" sz="2000" smtClean="0"/>
              <a:t>Принимать решения на заседании кафедры о целесообразности приобретения нового издания и использования его в качестве основного или дополнительного;</a:t>
            </a:r>
          </a:p>
          <a:p>
            <a:r>
              <a:rPr lang="ru-RU" altLang="ru-RU" sz="2000" smtClean="0"/>
              <a:t>Формировать комплект учебной литературы по соответствующей дисциплине;</a:t>
            </a:r>
          </a:p>
          <a:p>
            <a:r>
              <a:rPr lang="ru-RU" altLang="ru-RU" sz="2000" smtClean="0"/>
              <a:t>Анализ фонда уч. литературы с целью выявления малоиспользуемых и устаревших изданий;</a:t>
            </a:r>
          </a:p>
          <a:p>
            <a:r>
              <a:rPr lang="ru-RU" altLang="ru-RU" sz="2000" smtClean="0"/>
              <a:t>Отслеживать новые поступления литературы в библиотеку согласно поданной заявке по БД «Заказы» и размещаемому на сайте библиотеки «Бюллетеню новых поступлений»;</a:t>
            </a:r>
          </a:p>
          <a:p>
            <a:r>
              <a:rPr lang="ru-RU" altLang="ru-RU" sz="2000" smtClean="0"/>
              <a:t>С целью контроля точности внесенных Рекомендаций в БД КО систематически просматривать отчеты по интересующим параметрам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7920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/>
              <a:t>Взаимодействие с кафедрами</a:t>
            </a:r>
            <a:br>
              <a:rPr lang="ru-RU" sz="3600" dirty="0" smtClean="0"/>
            </a:br>
            <a:r>
              <a:rPr lang="ru-RU" sz="1800" dirty="0" smtClean="0"/>
              <a:t>С целью эффективной совместной деятельности библиотеки и кафедр необходимо: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Перечень дисциплин, преподаваемых кафедрой</a:t>
            </a:r>
          </a:p>
          <a:p>
            <a:pPr>
              <a:defRPr/>
            </a:pPr>
            <a:r>
              <a:rPr lang="ru-RU" dirty="0" smtClean="0"/>
              <a:t>Рабочие программы дисциплин со списком рекомендуемой литературы (основная, дополнительная, учебно-методическая)</a:t>
            </a:r>
          </a:p>
          <a:p>
            <a:pPr>
              <a:defRPr/>
            </a:pPr>
            <a:r>
              <a:rPr lang="ru-RU" dirty="0" smtClean="0"/>
              <a:t>Изменения в учебных планах и рабочих программах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Для формирования БД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Книгообеспеченность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НЕОБХОДИМО предоставить: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5325"/>
            <a:ext cx="21844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449762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57150"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Шаблон рабочей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4" t="29112" r="19960" b="7507"/>
          <a:stretch>
            <a:fillRect/>
          </a:stretch>
        </p:blipFill>
        <p:spPr bwMode="auto">
          <a:xfrm>
            <a:off x="468313" y="1484313"/>
            <a:ext cx="8207375" cy="5040312"/>
          </a:xfrm>
          <a:prstGeom prst="rect">
            <a:avLst/>
          </a:prstGeom>
          <a:blipFill dpi="0" rotWithShape="1">
            <a:blip r:embed="rId3"/>
            <a:srcRect l="39874" t="29112" r="19960" b="7507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Шаблон рабочей программы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4" t="26315" r="17146" b="7414"/>
          <a:stretch>
            <a:fillRect/>
          </a:stretch>
        </p:blipFill>
        <p:spPr bwMode="auto">
          <a:xfrm>
            <a:off x="300038" y="1125538"/>
            <a:ext cx="8843962" cy="5338762"/>
          </a:xfrm>
          <a:prstGeom prst="rect">
            <a:avLst/>
          </a:prstGeom>
          <a:blipFill dpi="0" rotWithShape="1">
            <a:blip r:embed="rId3"/>
            <a:srcRect l="33784" t="26315" r="17146" b="7414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/>
              <a:t>Рекомендации по составлению Списка литературы Рабочей программы учебной дисциплины (Извлечение из Инструкции «Порядок работы по обеспеченности...»)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4040187" cy="4398963"/>
          </a:xfr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Учебники, учебные пособия, курс лекций, </a:t>
            </a:r>
            <a:r>
              <a:rPr lang="ru-RU" dirty="0" err="1" smtClean="0">
                <a:solidFill>
                  <a:schemeClr val="tx1"/>
                </a:solidFill>
              </a:rPr>
              <a:t>уч</a:t>
            </a:r>
            <a:r>
              <a:rPr lang="ru-RU" dirty="0" smtClean="0">
                <a:solidFill>
                  <a:schemeClr val="tx1"/>
                </a:solidFill>
              </a:rPr>
              <a:t>-метод. </a:t>
            </a:r>
            <a:r>
              <a:rPr lang="ru-RU" dirty="0" err="1" smtClean="0">
                <a:solidFill>
                  <a:schemeClr val="tx1"/>
                </a:solidFill>
              </a:rPr>
              <a:t>пособ</a:t>
            </a:r>
            <a:r>
              <a:rPr lang="ru-RU" dirty="0" smtClean="0">
                <a:solidFill>
                  <a:schemeClr val="tx1"/>
                </a:solidFill>
              </a:rPr>
              <a:t>. (гриф)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Не более 3-4 наименований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Учет рекомендаций (гриф)</a:t>
            </a:r>
          </a:p>
          <a:p>
            <a:pPr marL="342900" indent="-342900" eaLnBrk="1" hangingPunct="1"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tx1"/>
                </a:solidFill>
              </a:rPr>
              <a:t>Соблюдение временных рамок </a:t>
            </a:r>
            <a:endParaRPr lang="ru-RU" dirty="0" smtClean="0"/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dirty="0" smtClean="0"/>
              <a:t>более 3-4 наименований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276475"/>
            <a:ext cx="4041775" cy="3895725"/>
          </a:xfrm>
          <a:solidFill>
            <a:schemeClr val="bg1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altLang="ru-RU" smtClean="0">
                <a:solidFill>
                  <a:schemeClr val="tx1"/>
                </a:solidFill>
              </a:rPr>
              <a:t>Не более 10 наименований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altLang="ru-RU" smtClean="0">
                <a:solidFill>
                  <a:schemeClr val="tx1"/>
                </a:solidFill>
              </a:rPr>
              <a:t>Могут включаться: атласы, словари, справочники, словари и т.д.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altLang="ru-RU" smtClean="0">
                <a:solidFill>
                  <a:schemeClr val="tx1"/>
                </a:solidFill>
              </a:rPr>
              <a:t>Документы с более ранним сроком издания (в порядке исключения)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72000" y="1412875"/>
            <a:ext cx="4114800" cy="792163"/>
          </a:xfrm>
          <a:ln>
            <a:prstDash val="solid"/>
          </a:ln>
        </p:spPr>
        <p:txBody>
          <a:bodyPr/>
          <a:lstStyle/>
          <a:p>
            <a:pPr marL="107950" indent="0"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ru-RU" altLang="ru-RU" b="1" i="1" smtClean="0">
                <a:solidFill>
                  <a:srgbClr val="002060"/>
                </a:solidFill>
              </a:rPr>
              <a:t>Дополнительная литература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457200" y="1444625"/>
            <a:ext cx="4040188" cy="328613"/>
          </a:xfrm>
          <a:ln>
            <a:prstDash val="solid"/>
          </a:ln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ru-RU" altLang="ru-RU" b="1" i="1" smtClean="0">
                <a:solidFill>
                  <a:srgbClr val="002060"/>
                </a:solidFill>
              </a:rPr>
              <a:t>Основная литература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32463"/>
            <a:ext cx="16573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/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Не всегда учитывается тип литературы (учебная, учебно-методическая и т.д.)</a:t>
            </a:r>
          </a:p>
          <a:p>
            <a:r>
              <a:rPr lang="ru-RU" altLang="ru-RU" smtClean="0"/>
              <a:t>Несоблюдение временных рамок списка основной литературы</a:t>
            </a:r>
          </a:p>
          <a:p>
            <a:r>
              <a:rPr lang="ru-RU" altLang="ru-RU" smtClean="0"/>
              <a:t>Не учитывается количество наименований источников</a:t>
            </a:r>
          </a:p>
          <a:p>
            <a:r>
              <a:rPr lang="ru-RU" altLang="ru-RU" smtClean="0"/>
              <a:t>Учет рекомендаций (гриф)</a:t>
            </a:r>
          </a:p>
          <a:p>
            <a:r>
              <a:rPr lang="ru-RU" altLang="ru-RU" smtClean="0"/>
              <a:t>Неправильное библиографическое оформление списка литературы </a:t>
            </a:r>
            <a:endParaRPr lang="en-US" altLang="ru-RU" smtClean="0"/>
          </a:p>
          <a:p>
            <a:r>
              <a:rPr lang="ru-RU" altLang="ru-RU" smtClean="0"/>
              <a:t>Отсутствие литературы в БД ЭК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 smtClean="0"/>
              <a:t>Типичные ошибки при составлении Списка литературы Рабочих программ дисциплин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1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732462"/>
          </a:xfrm>
        </p:spPr>
        <p:txBody>
          <a:bodyPr/>
          <a:lstStyle/>
          <a:p>
            <a:r>
              <a:rPr lang="ru-RU" altLang="ru-RU" sz="2400" smtClean="0"/>
              <a:t>Изучена нормативно-правовая база относительно Перечня специальностей и направлений подготовки специалистов, бакалавров и магистров;</a:t>
            </a:r>
            <a:endParaRPr lang="en-US" altLang="ru-RU" sz="2400" smtClean="0"/>
          </a:p>
          <a:p>
            <a:r>
              <a:rPr lang="ru-RU" altLang="ru-RU" sz="2400" smtClean="0"/>
              <a:t>Приняты нормативные документы по Институту референтов (Положение о референте кафедры и Инструкция по обеспеченности фонда…);</a:t>
            </a:r>
          </a:p>
          <a:p>
            <a:r>
              <a:rPr lang="ru-RU" altLang="ru-RU" sz="2400" smtClean="0"/>
              <a:t>Проведено 10 занятий с референтами по библиотечно-библиографической тематике;</a:t>
            </a:r>
          </a:p>
          <a:p>
            <a:r>
              <a:rPr lang="ru-RU" altLang="ru-RU" sz="2400" smtClean="0"/>
              <a:t>Разработан и представлен на сайте алгоритм работы с БД «Книгообеспеченность. Отчеты»</a:t>
            </a:r>
          </a:p>
          <a:p>
            <a:endParaRPr lang="ru-RU" altLang="ru-RU" sz="2400" smtClean="0"/>
          </a:p>
          <a:p>
            <a:endParaRPr lang="ru-RU" altLang="ru-RU" sz="24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Анализ работы с референтами (2012/2013 </a:t>
            </a:r>
            <a:r>
              <a:rPr lang="ru-RU" sz="2400" dirty="0" err="1" smtClean="0"/>
              <a:t>гг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ъект 1"/>
          <p:cNvSpPr>
            <a:spLocks noGrp="1"/>
          </p:cNvSpPr>
          <p:nvPr>
            <p:ph idx="1"/>
          </p:nvPr>
        </p:nvSpPr>
        <p:spPr>
          <a:xfrm>
            <a:off x="323850" y="549275"/>
            <a:ext cx="8424863" cy="6119813"/>
          </a:xfrm>
        </p:spPr>
        <p:txBody>
          <a:bodyPr/>
          <a:lstStyle/>
          <a:p>
            <a:pPr algn="just">
              <a:defRPr/>
            </a:pPr>
            <a:endParaRPr lang="ru-RU" altLang="ru-RU" sz="2000" dirty="0" smtClean="0"/>
          </a:p>
          <a:p>
            <a:pPr algn="just">
              <a:defRPr/>
            </a:pPr>
            <a:endParaRPr lang="ru-RU" altLang="ru-RU" sz="2000" dirty="0"/>
          </a:p>
          <a:p>
            <a:pPr algn="just">
              <a:defRPr/>
            </a:pPr>
            <a:r>
              <a:rPr lang="ru-RU" altLang="ru-RU" sz="2000" dirty="0" smtClean="0"/>
              <a:t>Дальнейшее внесение данных о КО дисциплин в БД КО (полнота внесенных данных составляет 82%);</a:t>
            </a:r>
          </a:p>
          <a:p>
            <a:pPr algn="just">
              <a:defRPr/>
            </a:pPr>
            <a:r>
              <a:rPr lang="ru-RU" altLang="ru-RU" sz="2000" dirty="0" smtClean="0"/>
              <a:t>Выверка сведений, содержащихся в учебных планах относительно перечня преподаваемых дисциплин, циклов и компонентов, семестров преподавания и т.д.;</a:t>
            </a:r>
          </a:p>
          <a:p>
            <a:pPr algn="just">
              <a:defRPr/>
            </a:pPr>
            <a:r>
              <a:rPr lang="ru-RU" altLang="ru-RU" sz="2000" dirty="0" smtClean="0"/>
              <a:t>Формирование таблицы Занятия в АРМ КО по контингенту, изучающему иностранные языки, с разделением по видам изучаемых языков;</a:t>
            </a:r>
          </a:p>
          <a:p>
            <a:pPr algn="just">
              <a:defRPr/>
            </a:pPr>
            <a:r>
              <a:rPr lang="ru-RU" altLang="ru-RU" sz="2000" dirty="0" smtClean="0"/>
              <a:t>Создание </a:t>
            </a:r>
            <a:r>
              <a:rPr lang="en-US" altLang="ru-RU" sz="2000" dirty="0" smtClean="0"/>
              <a:t>Web-</a:t>
            </a:r>
            <a:r>
              <a:rPr lang="ru-RU" altLang="ru-RU" sz="2000" dirty="0" smtClean="0"/>
              <a:t>сервиса, позволяющего получать актуальный вариант аналитической таблицы на основе текущей информации, содержащейся в АРМ КО;</a:t>
            </a:r>
          </a:p>
          <a:p>
            <a:pPr algn="just">
              <a:defRPr/>
            </a:pPr>
            <a:r>
              <a:rPr lang="ru-RU" altLang="ru-RU" sz="2000" dirty="0" smtClean="0"/>
              <a:t>Изменение графика занятий с референтами: проведение установочных и итоговых занятий.</a:t>
            </a:r>
          </a:p>
          <a:p>
            <a:pPr algn="just">
              <a:defRPr/>
            </a:pPr>
            <a:endParaRPr lang="ru-RU" altLang="ru-RU" sz="2000" dirty="0" smtClean="0"/>
          </a:p>
          <a:p>
            <a:pPr marL="109537" indent="0" algn="just">
              <a:buFont typeface="Wingdings 3" pitchFamily="18" charset="2"/>
              <a:buNone/>
              <a:defRPr/>
            </a:pPr>
            <a:endParaRPr lang="ru-RU" alt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Перспективные направления работы сектора КО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576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>Функции автоматизированной картотеки КО</a:t>
            </a:r>
            <a:endParaRPr lang="ru-RU" sz="2800" dirty="0"/>
          </a:p>
        </p:txBody>
      </p:sp>
      <p:sp>
        <p:nvSpPr>
          <p:cNvPr id="573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613"/>
            <a:ext cx="8856663" cy="5040312"/>
          </a:xfrm>
        </p:spPr>
        <p:txBody>
          <a:bodyPr/>
          <a:lstStyle/>
          <a:p>
            <a:pPr marL="342900" marR="0" indent="-342900" algn="l">
              <a:buFont typeface="Arial" charset="0"/>
              <a:buChar char="•"/>
            </a:pPr>
            <a:r>
              <a:rPr lang="ru-RU" altLang="ru-RU" sz="2000" smtClean="0"/>
              <a:t>является справочным инструментом организации обеспечения читателей вузовской библиотеки учебной литературой;</a:t>
            </a:r>
          </a:p>
          <a:p>
            <a:pPr marL="342900" marR="0" indent="-342900" algn="l">
              <a:buFont typeface="Arial" charset="0"/>
              <a:buChar char="•"/>
            </a:pPr>
            <a:r>
              <a:rPr lang="ru-RU" altLang="ru-RU" sz="2000" smtClean="0"/>
              <a:t>определяет дисциплины, КО которых не соответствует требованиям и нормативам Минобрнауки. Это позволяет планировать приоритеты комплектования на текущий и последующий годы;</a:t>
            </a:r>
          </a:p>
          <a:p>
            <a:pPr marL="342900" marR="0" indent="-342900" algn="l">
              <a:buFont typeface="Arial" charset="0"/>
              <a:buChar char="•"/>
            </a:pPr>
            <a:r>
              <a:rPr lang="ru-RU" altLang="ru-RU" sz="2000" smtClean="0"/>
              <a:t>влияет на процесс внутривузовского книгоиздания: РИО, используя данные картотеки, соотносит тиражи учебной и учебно-методической литературы с текущим и планируемым контингентом студентов;</a:t>
            </a:r>
          </a:p>
          <a:p>
            <a:pPr marL="342900" marR="0" indent="-342900" algn="l">
              <a:buFont typeface="Arial" charset="0"/>
              <a:buChar char="•"/>
            </a:pPr>
            <a:r>
              <a:rPr lang="ru-RU" altLang="ru-RU" sz="2000" smtClean="0"/>
              <a:t>обеспечивает дополнительный сервис при организации обслуживания читателей, предоставляя информацию о распределении изданий по профилям и специальностям, выступает инструментом формирования комплектов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53085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anchor="ctr"/>
          <a:lstStyle/>
          <a:p>
            <a:pPr marL="107950" indent="0" algn="ctr">
              <a:buFont typeface="Wingdings 3" pitchFamily="18" charset="2"/>
              <a:buNone/>
            </a:pPr>
            <a:r>
              <a:rPr lang="ru-RU" altLang="ru-RU" sz="4800" smtClean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Требования к обеспеченности учащихся учебной и </a:t>
            </a:r>
            <a:r>
              <a:rPr lang="ru-RU" sz="2700" dirty="0" smtClean="0">
                <a:solidFill>
                  <a:schemeClr val="tx1"/>
                </a:solidFill>
              </a:rPr>
              <a:t>учебно-методической</a:t>
            </a:r>
            <a:r>
              <a:rPr lang="ru-RU" sz="2400" dirty="0" smtClean="0">
                <a:solidFill>
                  <a:schemeClr val="tx1"/>
                </a:solidFill>
              </a:rPr>
              <a:t> литературой в соответствии с ФГОС (2-е поколение)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8229600" cy="432117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90178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Общегуманитарные и социально-экономические</a:t>
                      </a:r>
                      <a:endParaRPr lang="ru-RU" sz="1800" dirty="0"/>
                    </a:p>
                  </a:txBody>
                  <a:tcPr marT="45727" marB="4572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Последние 5 лет</a:t>
                      </a:r>
                      <a:endParaRPr lang="ru-RU" sz="1800" dirty="0"/>
                    </a:p>
                  </a:txBody>
                  <a:tcPr marT="45727" marB="45727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8676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Естественнонаучные и математические</a:t>
                      </a:r>
                      <a:endParaRPr lang="ru-RU" sz="1800" b="1" dirty="0"/>
                    </a:p>
                  </a:txBody>
                  <a:tcPr marT="45727" marB="4572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Последние 10 лет</a:t>
                      </a:r>
                      <a:endParaRPr lang="ru-RU" sz="1800" b="1" dirty="0"/>
                    </a:p>
                  </a:txBody>
                  <a:tcPr marT="45727" marB="45727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6359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Общепрофессиональные</a:t>
                      </a:r>
                      <a:endParaRPr lang="ru-RU" sz="1800" b="1" dirty="0"/>
                    </a:p>
                  </a:txBody>
                  <a:tcPr marT="45727" marB="4572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Последние 10 лет</a:t>
                      </a:r>
                      <a:endParaRPr lang="ru-RU" sz="1800" b="1" dirty="0"/>
                    </a:p>
                  </a:txBody>
                  <a:tcPr marT="45727" marB="45727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6902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Специальные</a:t>
                      </a:r>
                      <a:endParaRPr lang="ru-RU" sz="1800" b="1" dirty="0"/>
                    </a:p>
                  </a:txBody>
                  <a:tcPr marT="45727" marB="45727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Последние </a:t>
                      </a:r>
                      <a:r>
                        <a:rPr lang="ru-RU" sz="1800" b="1" baseline="0" dirty="0" smtClean="0"/>
                        <a:t> 5</a:t>
                      </a:r>
                      <a:r>
                        <a:rPr lang="ru-RU" sz="1800" b="1" dirty="0" smtClean="0"/>
                        <a:t> лет</a:t>
                      </a:r>
                      <a:endParaRPr lang="ru-RU" sz="1800" b="1" dirty="0"/>
                    </a:p>
                  </a:txBody>
                  <a:tcPr marT="45727" marB="45727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8229600" cy="42164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200"/>
                <a:gridCol w="3305472"/>
                <a:gridCol w="2180928"/>
              </a:tblGrid>
              <a:tr h="59131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Циклы дисциплин</a:t>
                      </a:r>
                      <a:endParaRPr lang="ru-RU" sz="1800" b="1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Коэффициент</a:t>
                      </a:r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7744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Основная литература</a:t>
                      </a:r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Общегуманитарные и социально-экономические</a:t>
                      </a:r>
                      <a:endParaRPr lang="ru-RU" sz="1800" b="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0,5</a:t>
                      </a:r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48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Естественнонаучные и математические</a:t>
                      </a:r>
                      <a:endParaRPr lang="ru-RU" sz="1800" b="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0,5</a:t>
                      </a:r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477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Общепрофессиональные</a:t>
                      </a:r>
                      <a:endParaRPr lang="ru-RU" sz="1800" b="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0,5</a:t>
                      </a:r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817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Специальные</a:t>
                      </a:r>
                      <a:endParaRPr lang="ru-RU" sz="1800" b="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</a:t>
                      </a:r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020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Дополнительная литература</a:t>
                      </a:r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По всем циклам</a:t>
                      </a:r>
                      <a:endParaRPr lang="ru-RU" sz="1800" b="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0,2-0.25</a:t>
                      </a:r>
                      <a:endParaRPr lang="ru-RU" sz="1800" dirty="0"/>
                    </a:p>
                  </a:txBody>
                  <a:tcPr marT="45740" marB="457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Минимальные нормативы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книгообеспеченности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(2-е поколение)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6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805488"/>
            <a:ext cx="1876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229600" cy="3519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12240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Гуманитарные, социально-экономические (Б.1)</a:t>
                      </a:r>
                      <a:endParaRPr lang="ru-RU" sz="18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Последние</a:t>
                      </a:r>
                      <a:r>
                        <a:rPr lang="ru-RU" sz="1800" b="1" baseline="0" dirty="0" smtClean="0"/>
                        <a:t> 5 лет</a:t>
                      </a:r>
                      <a:endParaRPr lang="ru-RU" sz="18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7015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Естественнонаучные и математические (Б.2)</a:t>
                      </a:r>
                      <a:endParaRPr lang="ru-RU" sz="18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Последние 10 лет</a:t>
                      </a:r>
                      <a:endParaRPr lang="ru-RU" sz="18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2526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Общепрофессиональные (Б.3)</a:t>
                      </a:r>
                      <a:endParaRPr lang="ru-RU" sz="18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Последние 10 лет</a:t>
                      </a:r>
                      <a:endParaRPr lang="ru-RU" sz="1800" b="1" dirty="0"/>
                    </a:p>
                  </a:txBody>
                  <a:tcPr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Требования к обеспеченности учащихся учебной и учебно-методической литературой в соответствии с ФГОС (3-е поколение)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850" y="1773238"/>
          <a:ext cx="8229600" cy="3816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10685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Гуманитарные и социально-экономические</a:t>
                      </a:r>
                      <a:endParaRPr lang="ru-RU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0,25</a:t>
                      </a:r>
                      <a:endParaRPr lang="ru-RU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476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Естественнонаучные и математические</a:t>
                      </a:r>
                      <a:endParaRPr lang="ru-RU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0,25</a:t>
                      </a:r>
                      <a:endParaRPr lang="ru-RU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6407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Общепрофессиональные</a:t>
                      </a:r>
                      <a:endParaRPr lang="ru-RU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0,25</a:t>
                      </a:r>
                      <a:endParaRPr lang="ru-RU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360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Дополнительная литература (по всем циклам дисциплин)</a:t>
                      </a:r>
                      <a:endParaRPr lang="ru-RU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0,01-0,02</a:t>
                      </a:r>
                      <a:endParaRPr lang="ru-RU" sz="18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Минимальные нормативы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книгообеспеченности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обучающихся (3-е поколение)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61025"/>
            <a:ext cx="16843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99025"/>
          </a:xfrm>
        </p:spPr>
        <p:txBody>
          <a:bodyPr/>
          <a:lstStyle/>
          <a:p>
            <a:pPr marL="107950" indent="0">
              <a:buFont typeface="Wingdings 3" pitchFamily="18" charset="2"/>
              <a:buNone/>
            </a:pPr>
            <a:r>
              <a:rPr lang="ru-RU" altLang="ru-RU" sz="3200" smtClean="0"/>
              <a:t>Доступность для обучающихся высшего учебного заведения </a:t>
            </a:r>
            <a:r>
              <a:rPr lang="ru-RU" altLang="ru-RU" sz="3200" smtClean="0">
                <a:solidFill>
                  <a:schemeClr val="accent2"/>
                </a:solidFill>
              </a:rPr>
              <a:t>не менее </a:t>
            </a:r>
            <a:r>
              <a:rPr lang="ru-RU" altLang="ru-RU" sz="3200" b="1" i="1" smtClean="0">
                <a:solidFill>
                  <a:schemeClr val="accent2"/>
                </a:solidFill>
              </a:rPr>
              <a:t>трех</a:t>
            </a:r>
            <a:r>
              <a:rPr lang="ru-RU" altLang="ru-RU" sz="3200" smtClean="0"/>
              <a:t> учебных и (или) научных электронных изданий по изучаемым дисциплинам, в том числе входящих в электронно-библиотечную систему, доступ к которой обеспечивается для обучающихся высшим учебным заведением (Приказ Рособрнадзора от 5 сентября 2011 № 1953)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blipFill>
            <a:blip r:embed="rId2" cstate="print"/>
            <a:tile tx="0" ty="0" sx="100000" sy="100000" flip="none" algn="tl"/>
          </a:blipFill>
          <a:ln w="57150"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Рекомендации по составлению Списка литературы Рабочей программы учебных дисциплин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5703888"/>
            <a:ext cx="14874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3159</TotalTime>
  <Words>1384</Words>
  <Application>Microsoft Office PowerPoint</Application>
  <PresentationFormat>Экран (4:3)</PresentationFormat>
  <Paragraphs>159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Вопросы книгообеспеченности учебного процесса в вузе</vt:lpstr>
      <vt:lpstr>Презентация PowerPoint</vt:lpstr>
      <vt:lpstr>Презентация PowerPoint</vt:lpstr>
      <vt:lpstr>Нормативные документы Министерства образования и науки РФ по вопросам обеспеченности литературой учебного процесса в вузе</vt:lpstr>
      <vt:lpstr>Требования к обеспеченности учащихся учебной и учебно-методической литературой в соответствии с ФГОС (2-е поколение)</vt:lpstr>
      <vt:lpstr>Минимальные нормативы книгообеспеченности (2-е поколение)</vt:lpstr>
      <vt:lpstr>Требования к обеспеченности учащихся учебной и учебно-методической литературой в соответствии с ФГОС (3-е поколение)</vt:lpstr>
      <vt:lpstr>Минимальные нормативы книгообеспеченности обучающихся (3-е поколение)</vt:lpstr>
      <vt:lpstr>Рекомендации по составлению Списка литературы Рабочей программы учебных дисциплин</vt:lpstr>
      <vt:lpstr>п.5 Лицензионные нормативы к наличию у лицензиата учебной, учебно-методической…. (Извлечения)</vt:lpstr>
      <vt:lpstr>Основные направления работы Научной библиотеки по книгообеспеченности</vt:lpstr>
      <vt:lpstr>Презентация PowerPoint</vt:lpstr>
      <vt:lpstr>Презентация PowerPoint</vt:lpstr>
      <vt:lpstr>Формирование БД 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Интеграция АРМ КО с АБИС «Руслан» позволяет автоматически получать и актуализировать:</vt:lpstr>
      <vt:lpstr>Функциональные изменения комплекса АРМ КО 2012/2013 гг</vt:lpstr>
      <vt:lpstr>Презентация PowerPoint</vt:lpstr>
      <vt:lpstr>Презентация PowerPoint</vt:lpstr>
      <vt:lpstr>Рекомендации книг по дисциплине из комплекта</vt:lpstr>
      <vt:lpstr>Рекомендации комплекта книг по дисциплине </vt:lpstr>
      <vt:lpstr>Ссылки на другие издания (аналоги)</vt:lpstr>
      <vt:lpstr>Работа по сверке данных в КО</vt:lpstr>
      <vt:lpstr>Аналитическая таблица по информации в АРМ КО</vt:lpstr>
      <vt:lpstr>Статистика данных в БД КО</vt:lpstr>
      <vt:lpstr>Презентация PowerPoint</vt:lpstr>
      <vt:lpstr>Взаимодействие с кафедрами С целью эффективной совместной деятельности библиотеки и кафедр необходимо: </vt:lpstr>
      <vt:lpstr>Для формирования БД Книгообеспеченность  НЕОБХОДИМО предоставить:</vt:lpstr>
      <vt:lpstr>Шаблон рабочей программы</vt:lpstr>
      <vt:lpstr>Шаблон рабочей программы</vt:lpstr>
      <vt:lpstr>Рекомендации по составлению Списка литературы Рабочей программы учебной дисциплины (Извлечение из Инструкции «Порядок работы по обеспеченности...»)</vt:lpstr>
      <vt:lpstr>Типичные ошибки при составлении Списка литературы Рабочих программ дисциплин</vt:lpstr>
      <vt:lpstr>Анализ работы с референтами (2012/2013 гг)</vt:lpstr>
      <vt:lpstr>Перспективные направления работы сектора КО</vt:lpstr>
      <vt:lpstr>Функции автоматизированной картотеки КО</vt:lpstr>
      <vt:lpstr>Презентация PowerPoint</vt:lpstr>
    </vt:vector>
  </TitlesOfParts>
  <Company>ФГОУ ВПО Воронежский ГАУ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БД Книгообеспеченность</dc:title>
  <dc:creator>ABDTA</dc:creator>
  <cp:lastModifiedBy>MESHKOVA</cp:lastModifiedBy>
  <cp:revision>147</cp:revision>
  <cp:lastPrinted>2013-03-28T05:47:33Z</cp:lastPrinted>
  <dcterms:created xsi:type="dcterms:W3CDTF">2012-05-23T05:19:25Z</dcterms:created>
  <dcterms:modified xsi:type="dcterms:W3CDTF">2013-10-10T09:19:57Z</dcterms:modified>
</cp:coreProperties>
</file>