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cs typeface="Lucida Sans Unicode" charset="0"/>
              </a:defRPr>
            </a:lvl1pPr>
          </a:lstStyle>
          <a:p>
            <a:fld id="{612A5999-7C92-4B71-801D-2A022E32E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567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C07BF6-0D00-4D6B-933E-C7C6DE6CACC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605808-C526-47A3-8944-7E19D7F60B2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24D527-2982-4BC9-96C9-F26789CFF4CE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D8011B-A91A-4F37-BD67-2EF4F38910F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17C4A1-4DF6-4212-8B2F-142849EAFD4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944723-C847-49F6-B56E-D63AF0EADAE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D8317D-39B8-4E80-8625-96BB183B96A1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2B2730-D0A6-4EC2-B73E-9D5D7ACF0579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7AE1A2-FA4D-4B26-A0ED-8CC6D839664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583162-1D8D-49D1-861B-055446A9943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955652-732F-40D3-8834-28E50216174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31C8B-BAF5-48D9-BD36-F61C077CE08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7C5FC0B-FCED-41BB-9D23-5A91D0B3CBE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altLang="ru-RU" sz="2000">
              <a:latin typeface="Arial" charset="0"/>
              <a:ea typeface="SimSun" charset="0"/>
              <a:cs typeface="SimSu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79EA95-7D00-4558-989E-FB161C3E9ED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280327-42C7-4B39-976A-58D6D7D5C7C8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ru-RU" altLang="ru-RU" sz="1400">
                <a:latin typeface="Arial" charset="0"/>
                <a:cs typeface="Arial" charset="0"/>
              </a:rPr>
              <a:t>В главном меню, при клике на вкладку "Журналы" будет осуществлена выборка по всем журналам включенным в систему. При этом список журналов формируется по алфавиту (зарубежные наименования выводятся первыми).  Справа отображается каталог ОКСО, с возможностью перейти в нужный раздел.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3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96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06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11375"/>
            <a:ext cx="7770813" cy="15446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4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6603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9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3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26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27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7434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2848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11375"/>
            <a:ext cx="7770813" cy="154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5800" y="3786188"/>
            <a:ext cx="7772400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234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1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181475" y="498475"/>
            <a:ext cx="4773613" cy="4916488"/>
          </a:xfrm>
          <a:prstGeom prst="rect">
            <a:avLst/>
          </a:prstGeom>
          <a:noFill/>
          <a:ln w="9360">
            <a:solidFill>
              <a:srgbClr val="38761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altLang="ru-RU" sz="2000" b="1" i="1">
                <a:solidFill>
                  <a:srgbClr val="FF4A46"/>
                </a:solidFill>
                <a:cs typeface="Arial" charset="0"/>
              </a:rPr>
              <a:t>Современная  библиотека:</a:t>
            </a:r>
          </a:p>
          <a:p>
            <a:pPr algn="r">
              <a:lnSpc>
                <a:spcPct val="100000"/>
              </a:lnSpc>
            </a:pPr>
            <a:r>
              <a:rPr lang="ru-RU" altLang="ru-RU" sz="2000" b="1" i="1">
                <a:solidFill>
                  <a:srgbClr val="FF4A46"/>
                </a:solidFill>
                <a:cs typeface="Arial" charset="0"/>
              </a:rPr>
              <a:t>от разработки к внедрению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r">
              <a:lnSpc>
                <a:spcPct val="100000"/>
              </a:lnSpc>
            </a:pPr>
            <a:r>
              <a:rPr lang="ru-RU" altLang="ru-RU" sz="2000" b="1" u="sng">
                <a:solidFill>
                  <a:srgbClr val="274E13"/>
                </a:solidFill>
                <a:cs typeface="Arial" charset="0"/>
              </a:rPr>
              <a:t>Доклад “ЭБС в вузе:</a:t>
            </a:r>
          </a:p>
          <a:p>
            <a:pPr algn="r">
              <a:lnSpc>
                <a:spcPct val="100000"/>
              </a:lnSpc>
            </a:pPr>
            <a:r>
              <a:rPr lang="ru-RU" altLang="ru-RU" sz="2000" b="1" u="sng">
                <a:solidFill>
                  <a:srgbClr val="274E13"/>
                </a:solidFill>
                <a:cs typeface="Arial" charset="0"/>
              </a:rPr>
              <a:t>приоритеты, перспективы и опыт ЭБС IPRbooks”.</a:t>
            </a:r>
          </a:p>
          <a:p>
            <a:pPr algn="r">
              <a:lnSpc>
                <a:spcPct val="100000"/>
              </a:lnSpc>
            </a:pPr>
            <a:r>
              <a:rPr lang="ru-RU" altLang="ru-RU" sz="2000" b="1" u="sng">
                <a:solidFill>
                  <a:srgbClr val="274E13"/>
                </a:solidFill>
                <a:cs typeface="Arial" charset="0"/>
              </a:rPr>
              <a:t>Возможности ЭБС IPRbooks для вузов:учебный год 2013-14г.г.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r">
              <a:lnSpc>
                <a:spcPct val="100000"/>
              </a:lnSpc>
            </a:pPr>
            <a:r>
              <a:rPr lang="ru-RU" altLang="ru-RU" sz="2400" b="1">
                <a:solidFill>
                  <a:srgbClr val="274E13"/>
                </a:solidFill>
                <a:cs typeface="Arial" charset="0"/>
              </a:rPr>
              <a:t>Докладчик: </a:t>
            </a:r>
          </a:p>
          <a:p>
            <a:pPr algn="r">
              <a:lnSpc>
                <a:spcPct val="100000"/>
              </a:lnSpc>
            </a:pPr>
            <a:r>
              <a:rPr lang="ru-RU" altLang="ru-RU" sz="2400">
                <a:solidFill>
                  <a:srgbClr val="274E13"/>
                </a:solidFill>
                <a:cs typeface="Arial" charset="0"/>
              </a:rPr>
              <a:t>Иванов Сергей Геннадиевич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745038" y="993775"/>
            <a:ext cx="4203700" cy="56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41338" y="1060450"/>
            <a:ext cx="4284662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endParaRPr lang="ru-RU" altLang="ru-RU" sz="1600"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ru-RU" altLang="ru-RU" sz="1600">
                <a:cs typeface="Arial" charset="0"/>
              </a:rPr>
              <a:t>По многочисленным запросам непосредственных пользователей,  взамен версии ПО “Студент ЭБС IPRbooks” разработано</a:t>
            </a:r>
            <a:r>
              <a:rPr lang="ru-RU" altLang="ru-RU" sz="1600" b="1">
                <a:cs typeface="Arial" charset="0"/>
              </a:rPr>
              <a:t> новое приложение ЭБС IPRbooks</a:t>
            </a:r>
            <a:r>
              <a:rPr lang="ru-RU" altLang="ru-RU" sz="1600">
                <a:cs typeface="Arial" charset="0"/>
              </a:rPr>
              <a:t> offline на основе ультрасовременных технологий AIR —</a:t>
            </a:r>
            <a:r>
              <a:rPr lang="ru-RU" altLang="ru-RU" sz="1600" b="1">
                <a:cs typeface="Arial" charset="0"/>
              </a:rPr>
              <a:t> IPRbooks BFF Reader.</a:t>
            </a:r>
            <a:r>
              <a:rPr lang="ru-RU" altLang="ru-RU" sz="1600">
                <a:cs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ru-RU" altLang="ru-RU" sz="1600">
                <a:cs typeface="Arial" charset="0"/>
              </a:rPr>
              <a:t>Это - эксклюзивная услуга ЭБС IPRbooks, предоставляющая своим пользователям возможность бесплатной работы с любым изданием в режиме offline на период действия подписки организации.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altLang="ru-RU" sz="1600">
                <a:cs typeface="Arial" charset="0"/>
              </a:rPr>
              <a:t>Главным и приоритетным принципом работы в этом и других приложениях ЭБС IPRbooks традиционно является максимальная защита изданий (используется специальные технологии шифрования файлов), возможность чтения издания строго ограничивается сроком подписки оформленной вузом, а также векторное  качество текстов.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4846638" y="3544888"/>
            <a:ext cx="4000500" cy="2813050"/>
          </a:xfrm>
          <a:prstGeom prst="rect">
            <a:avLst/>
          </a:prstGeom>
          <a:blipFill dpi="0"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110288" y="1290638"/>
            <a:ext cx="2768600" cy="2111375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752725" y="176213"/>
            <a:ext cx="4546600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altLang="ru-RU" sz="2000" b="1">
                <a:solidFill>
                  <a:srgbClr val="38761D"/>
                </a:solidFill>
                <a:cs typeface="Arial" charset="0"/>
              </a:rPr>
              <a:t>IPRbooks BFF Reader — </a:t>
            </a:r>
            <a:r>
              <a:rPr lang="ru-RU" altLang="ru-RU" sz="2000" b="1">
                <a:solidFill>
                  <a:srgbClr val="38761D"/>
                </a:solidFill>
                <a:latin typeface="Times New Roman" pitchFamily="18" charset="0"/>
                <a:cs typeface="Times New Roman" pitchFamily="18" charset="0"/>
              </a:rPr>
              <a:t>новое приложение для работы с книгой в режиме offline</a:t>
            </a:r>
          </a:p>
          <a:p>
            <a:pPr algn="r">
              <a:lnSpc>
                <a:spcPct val="100000"/>
              </a:lnSpc>
            </a:pPr>
            <a:r>
              <a:rPr lang="ru-RU" altLang="ru-RU" sz="2400" b="1">
                <a:solidFill>
                  <a:srgbClr val="38761D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603500" y="287338"/>
            <a:ext cx="47561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2200" b="1">
                <a:solidFill>
                  <a:srgbClr val="38761D"/>
                </a:solidFill>
                <a:latin typeface="Times New Roman" pitchFamily="18" charset="0"/>
                <a:cs typeface="Times New Roman" pitchFamily="18" charset="0"/>
              </a:rPr>
              <a:t>Функции при работе с к изданиями</a:t>
            </a:r>
          </a:p>
          <a:p>
            <a:pPr algn="ctr">
              <a:lnSpc>
                <a:spcPct val="100000"/>
              </a:lnSpc>
            </a:pPr>
            <a:r>
              <a:rPr lang="ru-RU" altLang="ru-RU" sz="2200" b="1">
                <a:solidFill>
                  <a:srgbClr val="38761D"/>
                </a:solidFill>
                <a:latin typeface="Times New Roman" pitchFamily="18" charset="0"/>
                <a:cs typeface="Times New Roman" pitchFamily="18" charset="0"/>
              </a:rPr>
              <a:t> в режиме offline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20688" y="1185863"/>
            <a:ext cx="4846637" cy="4160837"/>
          </a:xfrm>
          <a:prstGeom prst="rect">
            <a:avLst/>
          </a:prstGeom>
          <a:blipFill dpi="0"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5446713" y="1436688"/>
            <a:ext cx="3533775" cy="47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В первую версию данного ПО включены: 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работа с текстом изданий (выделения по тексту, зачеркивание, поиск в Гаранте), зуммирование, просмотр страниц парно и одиночно, навигация по страницам, поиск по тексту издания, копирование, создание заметок,  полка избранных изданий.</a:t>
            </a:r>
          </a:p>
          <a:p>
            <a:pPr algn="just">
              <a:lnSpc>
                <a:spcPct val="100000"/>
              </a:lnSpc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just">
              <a:lnSpc>
                <a:spcPct val="100000"/>
              </a:lnSpc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Поддерживается для всех версий </a:t>
            </a:r>
            <a:r>
              <a:rPr lang="ru-RU" altLang="ru-RU" sz="1600" b="1" i="1">
                <a:latin typeface="Times New Roman" pitchFamily="18" charset="0"/>
                <a:cs typeface="Times New Roman" pitchFamily="18" charset="0"/>
              </a:rPr>
              <a:t>Windows,  MacOS, и Android.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76213" y="3186113"/>
            <a:ext cx="2162175" cy="2735262"/>
          </a:xfrm>
          <a:prstGeom prst="rect">
            <a:avLst/>
          </a:prstGeom>
          <a:blipFill dpi="0" rotWithShape="0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00313" y="198438"/>
            <a:ext cx="48768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b="1">
                <a:solidFill>
                  <a:srgbClr val="38761D"/>
                </a:solidFill>
                <a:cs typeface="Arial" charset="0"/>
              </a:rPr>
              <a:t>Публикации в ЭБС IPRbooks</a:t>
            </a:r>
          </a:p>
          <a:p>
            <a:pPr algn="ctr">
              <a:lnSpc>
                <a:spcPct val="100000"/>
              </a:lnSpc>
            </a:pPr>
            <a:r>
              <a:rPr lang="ru-RU" altLang="ru-RU" b="1">
                <a:solidFill>
                  <a:srgbClr val="38761D"/>
                </a:solidFill>
                <a:cs typeface="Arial" charset="0"/>
              </a:rPr>
              <a:t> индекс авторов и вузов в РИНЦ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altLang="ru-RU" sz="1400">
                <a:cs typeface="Arial" charset="0"/>
              </a:rPr>
              <a:t> 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11150" y="1262063"/>
            <a:ext cx="4302125" cy="488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altLang="ru-RU" sz="1400" b="1">
                <a:cs typeface="Arial" charset="0"/>
              </a:rPr>
              <a:t>ЭБС IPRbooks cтала партнером Научной электронной библиотеки eLIBRARY, реализующей проект РИНЦ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>
              <a:lnSpc>
                <a:spcPct val="100000"/>
              </a:lnSpc>
            </a:pPr>
            <a:r>
              <a:rPr lang="ru-RU" altLang="ru-RU">
                <a:cs typeface="Arial" charset="0"/>
              </a:rPr>
              <a:t>Все издания (учебники, пособия, монографии, периодика), включенные в ЭБС за весь период работы, как авторами, так и вузами, индексируются в РИНЦ. Размещение изданий в ЭБС IPRbooks напрямую способствует повышению цитируемости работ авторов и рейтинга вуза </a:t>
            </a:r>
            <a:r>
              <a:rPr lang="ru-RU" altLang="ru-RU" b="1">
                <a:cs typeface="Arial" charset="0"/>
              </a:rPr>
              <a:t>при проведении ежегодного мониторинга и аккредитации</a:t>
            </a:r>
            <a:r>
              <a:rPr lang="ru-RU" altLang="ru-RU" sz="1400">
                <a:cs typeface="Arial" charset="0"/>
              </a:rPr>
              <a:t>.  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14875" y="1262063"/>
            <a:ext cx="3724275" cy="4884737"/>
          </a:xfrm>
          <a:prstGeom prst="rect">
            <a:avLst/>
          </a:prstGeom>
          <a:blipFill dpi="0"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90538" y="573088"/>
            <a:ext cx="8161337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2413" y="876300"/>
            <a:ext cx="8639175" cy="592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ru-RU" altLang="ru-RU" sz="1400" b="1">
                <a:cs typeface="Arial" charset="0"/>
              </a:rPr>
              <a:t>Проект корпоративной подписки для объединений библиотек предполагает предоставление специальных условий на подключение к ЭБС.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just">
              <a:lnSpc>
                <a:spcPct val="115000"/>
              </a:lnSpc>
            </a:pPr>
            <a:r>
              <a:rPr lang="ru-RU" altLang="ru-RU" sz="1200">
                <a:cs typeface="Arial" charset="0"/>
              </a:rPr>
              <a:t> </a:t>
            </a:r>
            <a:r>
              <a:rPr lang="ru-RU" altLang="ru-RU" sz="1300">
                <a:cs typeface="Arial" charset="0"/>
              </a:rPr>
              <a:t>Специальные условия при одновременном подключении к ЭБС IPRbooks не менее </a:t>
            </a:r>
            <a:r>
              <a:rPr lang="ru-RU" altLang="ru-RU" sz="1300" b="1">
                <a:cs typeface="Arial" charset="0"/>
              </a:rPr>
              <a:t>трех </a:t>
            </a:r>
            <a:r>
              <a:rPr lang="ru-RU" altLang="ru-RU" sz="1300">
                <a:cs typeface="Arial" charset="0"/>
              </a:rPr>
              <a:t>библиотек – скидка до 50% (для библиотек любого территориального уровня, а также методических и других некоммерческих объединений).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Схема работы для участников проекта (при подключении не менее 3 библиотек):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- формирование списка библиотек, желающих принять участие в корпоративном подключении;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- определение заявки от объединения библиотек с указанием параметров желаемого подключения (число доступов, ip-адресов или “рабочих мест”, срок подключения);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- получение расчета индивидуальных условий для работы каждого участника;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- согласование и подписание договоров на подключение (оформления документов сотрудниками платформы ЭБС IPRbooks);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- подключение к системе в течение 1 дня (направление логинов-паролей доступа для работы в системе, отправка всех необходимых материалов по электронной почте), направление обучающих материалов и сопроводительной информации.</a:t>
            </a:r>
          </a:p>
          <a:p>
            <a:pPr algn="just">
              <a:lnSpc>
                <a:spcPct val="115000"/>
              </a:lnSpc>
            </a:pPr>
            <a:r>
              <a:rPr lang="ru-RU" altLang="ru-RU" sz="1300" b="1">
                <a:cs typeface="Arial" charset="0"/>
              </a:rPr>
              <a:t>Дополнительные возможности корпоративного подключения: </a:t>
            </a:r>
            <a:r>
              <a:rPr lang="ru-RU" altLang="ru-RU" sz="1300">
                <a:cs typeface="Arial" charset="0"/>
              </a:rPr>
              <a:t>сохранение условий договора (при том же объеме подключения) при пролонгации договора, а при заключении договора на 3 года предоставляется стоимость 2 лет работы с системой, по запросу участников осуществляется разработка специальных технических сервисов и решений, которые позволяют повысить эффективность использования ЭБС участниками программы.</a:t>
            </a:r>
          </a:p>
          <a:p>
            <a:pPr algn="just">
              <a:lnSpc>
                <a:spcPct val="115000"/>
              </a:lnSpc>
            </a:pPr>
            <a:r>
              <a:rPr lang="ru-RU" altLang="ru-RU" sz="1300">
                <a:cs typeface="Arial" charset="0"/>
              </a:rPr>
              <a:t> Все перечисленные формы работы представляют широкие возможности для вузов и публичных библиотек. Развитие всех этих направлений позволяет читателям видеть постоянные позитивные изменения ресурса и гарантирует им работу только с актуальной литературой на современной платформе, неизменно пользующейся популярностью.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719388" y="185738"/>
            <a:ext cx="5648325" cy="84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b="1">
                <a:solidFill>
                  <a:srgbClr val="38761D"/>
                </a:solidFill>
                <a:cs typeface="Arial" charset="0"/>
              </a:rPr>
              <a:t>Корпоративные решения для объединений библиотек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04800" y="871538"/>
            <a:ext cx="8548688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altLang="ru-RU" sz="2400" b="1">
                <a:solidFill>
                  <a:srgbClr val="4A982B"/>
                </a:solidFill>
                <a:cs typeface="Arial" charset="0"/>
              </a:rPr>
              <a:t>Свидетельства о государственной регистрации ЭБС IPRbooks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92125" y="1835150"/>
            <a:ext cx="2636838" cy="3876675"/>
          </a:xfrm>
          <a:prstGeom prst="rect">
            <a:avLst/>
          </a:prstGeom>
          <a:blipFill dpi="0"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389313" y="1801813"/>
            <a:ext cx="2378075" cy="3254375"/>
          </a:xfrm>
          <a:prstGeom prst="rect">
            <a:avLst/>
          </a:prstGeom>
          <a:blipFill dpi="0" rotWithShape="0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40450" y="2146300"/>
            <a:ext cx="2425700" cy="3255963"/>
          </a:xfrm>
          <a:prstGeom prst="rect">
            <a:avLst/>
          </a:prstGeom>
          <a:blipFill dpi="0" rotWithShape="0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82563" y="993775"/>
            <a:ext cx="8548687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altLang="ru-RU" sz="1400" b="1">
                <a:solidFill>
                  <a:srgbClr val="4A982B"/>
                </a:solidFill>
                <a:cs typeface="Arial" charset="0"/>
              </a:rPr>
              <a:t>Контактная информация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50925" y="1616075"/>
            <a:ext cx="6811963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15000"/>
              </a:lnSpc>
            </a:pPr>
            <a:r>
              <a:rPr lang="ru-RU" altLang="ru-RU" sz="2400" b="1">
                <a:solidFill>
                  <a:srgbClr val="FF6B3E"/>
                </a:solidFill>
                <a:cs typeface="Arial" charset="0"/>
              </a:rPr>
              <a:t>Отдел реализации и внедрения </a:t>
            </a:r>
          </a:p>
          <a:p>
            <a:pPr algn="ctr">
              <a:lnSpc>
                <a:spcPct val="115000"/>
              </a:lnSpc>
            </a:pPr>
            <a:r>
              <a:rPr lang="ru-RU" altLang="ru-RU" sz="2400" b="1">
                <a:solidFill>
                  <a:srgbClr val="FF6B3E"/>
                </a:solidFill>
                <a:cs typeface="Arial" charset="0"/>
              </a:rPr>
              <a:t>ЭБС IPRbooks </a:t>
            </a:r>
          </a:p>
          <a:p>
            <a:pPr algn="ctr">
              <a:lnSpc>
                <a:spcPct val="115000"/>
              </a:lnSpc>
            </a:pPr>
            <a:r>
              <a:rPr lang="ru-RU" altLang="ru-RU" sz="2400" b="1">
                <a:solidFill>
                  <a:srgbClr val="FF6B3E"/>
                </a:solidFill>
                <a:cs typeface="Arial" charset="0"/>
              </a:rPr>
              <a:t>8-800-555-22-35</a:t>
            </a:r>
          </a:p>
          <a:p>
            <a:pPr algn="ctr">
              <a:lnSpc>
                <a:spcPct val="115000"/>
              </a:lnSpc>
            </a:pPr>
            <a:r>
              <a:rPr lang="ru-RU" altLang="ru-RU">
                <a:cs typeface="Arial" charset="0"/>
              </a:rPr>
              <a:t>(звонок из любого региона РФ бесплатный)</a:t>
            </a:r>
          </a:p>
          <a:p>
            <a:pPr algn="ctr">
              <a:lnSpc>
                <a:spcPct val="115000"/>
              </a:lnSpc>
            </a:pPr>
            <a:r>
              <a:rPr lang="ru-RU" altLang="ru-RU" sz="2400" b="1">
                <a:solidFill>
                  <a:srgbClr val="FF6B3E"/>
                </a:solidFill>
                <a:cs typeface="Arial" charset="0"/>
              </a:rPr>
              <a:t>8(8452)24-77-97, 24-77-96</a:t>
            </a:r>
          </a:p>
          <a:p>
            <a:pPr algn="ctr">
              <a:lnSpc>
                <a:spcPct val="115000"/>
              </a:lnSpc>
            </a:pPr>
            <a:r>
              <a:rPr lang="ru-RU" altLang="ru-RU" sz="2400">
                <a:cs typeface="Arial" charset="0"/>
              </a:rPr>
              <a:t> (доб. 206, 213, 216, 218)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  <a:p>
            <a:pPr algn="ctr">
              <a:lnSpc>
                <a:spcPct val="115000"/>
              </a:lnSpc>
            </a:pPr>
            <a:r>
              <a:rPr lang="ru-RU" altLang="ru-RU">
                <a:cs typeface="Arial" charset="0"/>
              </a:rPr>
              <a:t>adm@iprmedia.ru</a:t>
            </a:r>
          </a:p>
          <a:p>
            <a:pPr algn="ctr">
              <a:lnSpc>
                <a:spcPct val="115000"/>
              </a:lnSpc>
            </a:pPr>
            <a:r>
              <a:rPr lang="ru-RU" altLang="ru-RU">
                <a:solidFill>
                  <a:srgbClr val="0000FF"/>
                </a:solidFill>
                <a:cs typeface="Arial" charset="0"/>
              </a:rPr>
              <a:t>www.iprbookshop.ru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36688" y="1030288"/>
            <a:ext cx="6635750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2400" b="1">
                <a:solidFill>
                  <a:srgbClr val="749543"/>
                </a:solidFill>
                <a:cs typeface="Arial" charset="0"/>
              </a:rPr>
              <a:t>Электронно-библиотечная система IPRbooks: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34975" y="1954213"/>
            <a:ext cx="84740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57200" indent="-3413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 b="1">
                <a:cs typeface="Arial" charset="0"/>
              </a:rPr>
              <a:t>электронная библиотека по всем отраслям знаний </a:t>
            </a:r>
            <a:r>
              <a:rPr lang="ru-RU" altLang="ru-RU">
                <a:cs typeface="Arial" charset="0"/>
              </a:rPr>
              <a:t>для высших и средних специальных учебных заведений, научных и публичных библиотек, научно-исследовательских институтов;   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 b="1">
                <a:cs typeface="Arial" charset="0"/>
              </a:rPr>
              <a:t>более 15 000 изданий</a:t>
            </a:r>
            <a:r>
              <a:rPr lang="ru-RU" altLang="ru-RU">
                <a:cs typeface="Arial" charset="0"/>
              </a:rPr>
              <a:t> —  учебники, монографии, научные и научно-практические журналы (в т.ч. входящие в перечень ВАК);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>
                <a:cs typeface="Arial" charset="0"/>
              </a:rPr>
              <a:t>только</a:t>
            </a:r>
            <a:r>
              <a:rPr lang="ru-RU" altLang="ru-RU" b="1">
                <a:cs typeface="Arial" charset="0"/>
              </a:rPr>
              <a:t> лицензионные издания за последние 5-10 лет</a:t>
            </a:r>
            <a:r>
              <a:rPr lang="ru-RU" altLang="ru-RU">
                <a:cs typeface="Arial" charset="0"/>
              </a:rPr>
              <a:t> (в соответствии с ФГОС ВПО, СПО);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 b="1">
                <a:cs typeface="Arial" charset="0"/>
              </a:rPr>
              <a:t>надежный источник получения знаний </a:t>
            </a:r>
            <a:r>
              <a:rPr lang="ru-RU" altLang="ru-RU">
                <a:cs typeface="Arial" charset="0"/>
              </a:rPr>
              <a:t>для студентов, аспирантов, преподавателей, научных сотрудников;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>
                <a:cs typeface="Arial" charset="0"/>
              </a:rPr>
              <a:t>современный ресурс, существенно дополняющий</a:t>
            </a:r>
            <a:r>
              <a:rPr lang="ru-RU" altLang="ru-RU" b="1">
                <a:cs typeface="Arial" charset="0"/>
              </a:rPr>
              <a:t> библиотечные фонды;</a:t>
            </a:r>
            <a:r>
              <a:rPr lang="ru-RU" altLang="ru-RU">
                <a:cs typeface="Arial" charset="0"/>
              </a:rPr>
              <a:t> 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>
                <a:cs typeface="Arial" charset="0"/>
              </a:rPr>
              <a:t>удобный </a:t>
            </a:r>
            <a:r>
              <a:rPr lang="ru-RU" altLang="ru-RU" b="1">
                <a:cs typeface="Arial" charset="0"/>
              </a:rPr>
              <a:t>инструмент для библиотек,</a:t>
            </a:r>
            <a:r>
              <a:rPr lang="ru-RU" altLang="ru-RU">
                <a:cs typeface="Arial" charset="0"/>
              </a:rPr>
              <a:t> позволяющий анализировать, учитывать электронные издания, систематизировать издания в своей работе;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 b="1">
                <a:cs typeface="Arial" charset="0"/>
              </a:rPr>
              <a:t>платформа для публикации </a:t>
            </a:r>
            <a:r>
              <a:rPr lang="ru-RU" altLang="ru-RU">
                <a:cs typeface="Arial" charset="0"/>
              </a:rPr>
              <a:t>трудов авторов и издателей и их продвижения.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0738"/>
            <a:ext cx="7772400" cy="6238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1800">
                <a:solidFill>
                  <a:srgbClr val="38761D"/>
                </a:solidFill>
              </a:rPr>
              <a:t>Актуальность и востребованность электронных ресурсов в системе профессионального образования 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12925" y="1704975"/>
            <a:ext cx="57213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3046413"/>
            <a:ext cx="2593975" cy="941387"/>
          </a:xfrm>
          <a:prstGeom prst="rect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1400">
                <a:cs typeface="Arial" charset="0"/>
              </a:rPr>
              <a:t>Высшее профессиональное образование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633788" y="3046413"/>
            <a:ext cx="2495550" cy="968375"/>
          </a:xfrm>
          <a:prstGeom prst="rect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1400">
                <a:cs typeface="Arial" charset="0"/>
              </a:rPr>
              <a:t>Среднее специальное профессиональное образование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434138" y="3028950"/>
            <a:ext cx="2495550" cy="976313"/>
          </a:xfrm>
          <a:prstGeom prst="rect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1400">
                <a:cs typeface="Arial" charset="0"/>
              </a:rPr>
              <a:t>Дополнительное профессиональное образование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817688" y="1704975"/>
            <a:ext cx="6129337" cy="993775"/>
          </a:xfrm>
          <a:prstGeom prst="rect">
            <a:avLst/>
          </a:prstGeom>
          <a:solidFill>
            <a:srgbClr val="EFEFEF"/>
          </a:solidFill>
          <a:ln w="19080">
            <a:solidFill>
              <a:srgbClr val="6666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b="1">
                <a:solidFill>
                  <a:srgbClr val="E69138"/>
                </a:solidFill>
                <a:cs typeface="Arial" charset="0"/>
              </a:rPr>
              <a:t>Применение Электронно-библиотечной системы IPRbooks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07988" y="4211638"/>
            <a:ext cx="8599487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57200" indent="-32861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выполнение требований  законодательства  для вузо</a:t>
            </a:r>
            <a:r>
              <a:rPr lang="ru-RU" altLang="ru-RU" sz="1600">
                <a:solidFill>
                  <a:srgbClr val="274E13"/>
                </a:solidFill>
                <a:cs typeface="Arial" charset="0"/>
              </a:rPr>
              <a:t>в (приказ Рособрнадзора № 1953);</a:t>
            </a:r>
          </a:p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расширение и модернизация библиотечных фондов;</a:t>
            </a:r>
          </a:p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оптимизация образовательного процесса;</a:t>
            </a:r>
          </a:p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повышение  обеспеченности учебного заведения необходимой литературой; </a:t>
            </a:r>
          </a:p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экономия средств на закупку печатных изданий —</a:t>
            </a:r>
            <a:r>
              <a:rPr lang="ru-RU" altLang="ru-RU" sz="1600">
                <a:solidFill>
                  <a:srgbClr val="274E13"/>
                </a:solidFill>
                <a:cs typeface="Arial" charset="0"/>
              </a:rPr>
              <a:t>  работа с электронными ресурсами очень удобна, эффективна и экономична для обучающихся, поскольку позволяет им в любое время иметь удаленный доступ к многочисленным учебным и вспомогательным материалам;</a:t>
            </a:r>
          </a:p>
          <a:p>
            <a:pPr>
              <a:lnSpc>
                <a:spcPct val="100000"/>
              </a:lnSpc>
              <a:buClr>
                <a:srgbClr val="274E13"/>
              </a:buClr>
              <a:buFont typeface="Wingdings" pitchFamily="2" charset="2"/>
              <a:buChar char="§"/>
            </a:pPr>
            <a:r>
              <a:rPr lang="ru-RU" altLang="ru-RU" sz="1600" b="1">
                <a:solidFill>
                  <a:srgbClr val="274E13"/>
                </a:solidFill>
                <a:cs typeface="Arial" charset="0"/>
              </a:rPr>
              <a:t>дополнительные возможности для дистанционного обучения.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0738"/>
            <a:ext cx="7772400" cy="95726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2000">
                <a:solidFill>
                  <a:srgbClr val="38761D"/>
                </a:solidFill>
              </a:rPr>
              <a:t>Факторы, влияющие на востребованность использования  ЭБС в образовательном процессе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812925" y="1704975"/>
            <a:ext cx="57213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775" y="1536700"/>
            <a:ext cx="8455025" cy="508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57200" indent="-3476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ru-RU" altLang="ru-RU" sz="1900">
                <a:cs typeface="Arial" charset="0"/>
              </a:rPr>
              <a:t>соответствие изданий ЭБС преподаваемым дисциплинам, взаимосвязь учебных программ и изданий - комплектация ЭБС по заявкам учебных заведений и включением изданий в учебные планы;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altLang="ru-RU" sz="1900">
                <a:cs typeface="Arial" charset="0"/>
              </a:rPr>
              <a:t>актуальность книг — ЭБС включает книги и журналы издательств, закупаемые учебными заведениями в печатном виде;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altLang="ru-RU" sz="1900">
                <a:cs typeface="Arial" charset="0"/>
              </a:rPr>
              <a:t>постоянные пополнения ЭБС изданиями (300-500 позиций ежемесячно);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altLang="ru-RU" sz="1900">
                <a:cs typeface="Arial" charset="0"/>
              </a:rPr>
              <a:t>наличие сервисов и приложений для удобства работы с системой для разных групп пользователей (читателей, библиотек, правообладателей);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§"/>
            </a:pPr>
            <a:r>
              <a:rPr lang="ru-RU" altLang="ru-RU" sz="1900">
                <a:cs typeface="Arial" charset="0"/>
              </a:rPr>
              <a:t>проведение целенаправленной работы с аудиторией ресурса (преподавателями, сотрудниками библиотеки, руководством учебного заведения, обучающимися  и др.) по информированию о возможностях доступа к ЭБС, в том числе проведение специальных семинаров, выдача  инструкций, обучающих материалов и др.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20738"/>
            <a:ext cx="7772400" cy="6238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altLang="ru-RU" sz="1800">
                <a:solidFill>
                  <a:srgbClr val="38761D"/>
                </a:solidFill>
              </a:rPr>
              <a:t>Динамика роста числа изданий в ЭБС IPRbooks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12925" y="1704975"/>
            <a:ext cx="57213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0675" y="1951038"/>
            <a:ext cx="8636000" cy="3657600"/>
          </a:xfrm>
          <a:prstGeom prst="rect">
            <a:avLst/>
          </a:prstGeom>
          <a:blipFill dpi="0" rotWithShape="0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431925" y="73025"/>
            <a:ext cx="66357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2400" b="1">
                <a:solidFill>
                  <a:srgbClr val="38761D"/>
                </a:solidFill>
                <a:cs typeface="Arial" charset="0"/>
              </a:rPr>
              <a:t>          Обновления  ЭБС IPRbooks: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135563" y="1468438"/>
            <a:ext cx="40005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5" name="Group 3"/>
          <p:cNvGraphicFramePr>
            <a:graphicFrameLocks noGrp="1"/>
          </p:cNvGraphicFramePr>
          <p:nvPr/>
        </p:nvGraphicFramePr>
        <p:xfrm>
          <a:off x="712788" y="1508125"/>
          <a:ext cx="8108950" cy="4430713"/>
        </p:xfrm>
        <a:graphic>
          <a:graphicData uri="http://schemas.openxmlformats.org/drawingml/2006/table">
            <a:tbl>
              <a:tblPr/>
              <a:tblGrid>
                <a:gridCol w="3910012"/>
                <a:gridCol w="4198938"/>
              </a:tblGrid>
              <a:tr h="23891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010000 Физико-математические науки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020000 Естественные наук</a:t>
                      </a: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</a:t>
                      </a:r>
                    </a:p>
                  </a:txBody>
                  <a:tcPr marL="6120" marR="6120" marT="103427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Физматлит,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Регулярная и хаотичная динамика,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Ижевский институт компьютерных исследований,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Политехника,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Солон-Пресс,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Томский государственный университет систем управления и радиоэлектроники, 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Сибирское отделение РАН,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Всемирный фонд дикой природы (WWF), МЦНМО, Логос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04152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030000 Гуманитарные науки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040000 Социальные науки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050000 Образование и педагогика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Когито-Центр (Институт психологии РАН),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Дашков и К,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Юнити-Дана,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Евразийский открытый институт,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Волтерс Клувер,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Советский спорт, Дивизион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Прометей (ГНУ МПГУ), Языки славянских культур, Мир и образование и др.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498475" y="701675"/>
            <a:ext cx="8432800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ru-RU" altLang="ru-RU" sz="1400" b="1">
                <a:cs typeface="Arial" charset="0"/>
              </a:rPr>
              <a:t>К 1 сентября пополнение базовой версии ЭБС IPRbooks</a:t>
            </a:r>
            <a:r>
              <a:rPr lang="ru-RU" altLang="ru-RU" sz="1400">
                <a:cs typeface="Arial" charset="0"/>
              </a:rPr>
              <a:t> произошло сразу по нескольким направлениям ОКСО. Существенно пополнены новинками  как существующие издательские коллекции , так представлены новые издательства в ЭБС.</a:t>
            </a:r>
          </a:p>
          <a:p>
            <a:pPr algn="just">
              <a:lnSpc>
                <a:spcPct val="100000"/>
              </a:lnSpc>
            </a:pPr>
            <a:r>
              <a:rPr lang="ru-RU" altLang="ru-RU" sz="1400">
                <a:cs typeface="Arial" charset="0"/>
              </a:rPr>
              <a:t> </a:t>
            </a:r>
          </a:p>
          <a:p>
            <a:pPr>
              <a:lnSpc>
                <a:spcPct val="100000"/>
              </a:lnSpc>
            </a:pPr>
            <a:endParaRPr lang="ru-RU" altLang="ru-RU" sz="1400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31925" y="182563"/>
            <a:ext cx="6635750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ru-RU" altLang="ru-RU" sz="2400" b="1">
                <a:solidFill>
                  <a:srgbClr val="38761D"/>
                </a:solidFill>
                <a:cs typeface="Arial" charset="0"/>
              </a:rPr>
              <a:t>                 Обновления  ЭБС IPRbooks: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5135563" y="1468438"/>
            <a:ext cx="40005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782638" y="1063625"/>
          <a:ext cx="7859712" cy="4564063"/>
        </p:xfrm>
        <a:graphic>
          <a:graphicData uri="http://schemas.openxmlformats.org/drawingml/2006/table">
            <a:tbl>
              <a:tblPr/>
              <a:tblGrid>
                <a:gridCol w="3843337"/>
                <a:gridCol w="4016375"/>
              </a:tblGrid>
              <a:tr h="138430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060000 Здравоохранение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Читинская Государственная медицинская академия,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Самарский медицинский институт “РЕАВИЗ”,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Мир и образование совместно с ОНИКС,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ИД “ВЭЛТ”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45097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080000 Экономика и управление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Волтерс Клувер, Дашков и К,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Юнити-Дана, Финансы и статистика, Вузовское образование, Учебно-методический центр по образованию на железнодорожном транспорте  (“Маршрут”) Логос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7287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090000 Информационная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230000 Информатика и вычислительная техника</a:t>
                      </a:r>
                    </a:p>
                  </a:txBody>
                  <a:tcPr marL="6120" marR="6120" marT="103427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Интернет-Университет Информационных Технологий (ИНТУИТ), БИНОМ. Лаборатория знаний, Горячая линия – Телеком, 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Регулярная и хаотическая динамика, Ижевский институт компьютерных исследований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31925" y="73025"/>
            <a:ext cx="66357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altLang="ru-RU" sz="2400" b="1">
                <a:solidFill>
                  <a:srgbClr val="38761D"/>
                </a:solidFill>
                <a:cs typeface="Arial" charset="0"/>
              </a:rPr>
              <a:t>            Обновления  ЭБС IPRbooks: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135563" y="1468438"/>
            <a:ext cx="40005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900113" y="1179513"/>
          <a:ext cx="7742237" cy="4684712"/>
        </p:xfrm>
        <a:graphic>
          <a:graphicData uri="http://schemas.openxmlformats.org/drawingml/2006/table">
            <a:tbl>
              <a:tblPr/>
              <a:tblGrid>
                <a:gridCol w="3748087"/>
                <a:gridCol w="3994150"/>
              </a:tblGrid>
              <a:tr h="1076325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110000 Сельское и рыбное хозяйство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ФГБНУ Росинформагротех, 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Гиорд, 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МГУ им. Ломоносова, 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Белорусская наука  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8462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130000 Геология, разведка и разработка полезных ископаемых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140000 Энергетика, энергетическое машиностроение и электротехника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Геоинформмарк, 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Российский государственный гидрометеорологический университет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Инфра-инженерия</a:t>
                      </a:r>
                    </a:p>
                  </a:txBody>
                  <a:tcPr marL="6120" marR="6120" marT="103427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76053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190000 Транспортные средства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Учебно-методический центр по образованию на железнодорожном транспорте  (“Маршрут”) 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31925" y="73025"/>
            <a:ext cx="66357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ru-RU" altLang="ru-RU" sz="2400" b="1">
                <a:solidFill>
                  <a:srgbClr val="38761D"/>
                </a:solidFill>
                <a:cs typeface="Arial" charset="0"/>
              </a:rPr>
              <a:t>Обновления  ЭБС IPRbooks: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135563" y="1468438"/>
            <a:ext cx="4000500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741363" y="1231900"/>
          <a:ext cx="7720012" cy="4999038"/>
        </p:xfrm>
        <a:graphic>
          <a:graphicData uri="http://schemas.openxmlformats.org/drawingml/2006/table">
            <a:tbl>
              <a:tblPr/>
              <a:tblGrid>
                <a:gridCol w="3736975"/>
                <a:gridCol w="3983037"/>
              </a:tblGrid>
              <a:tr h="774700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240000 Химическая и биотехнологии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120" marR="6120" marT="103427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Научные основы и технологии,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БИНОМ. Лаборатория знаний, 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Логос</a:t>
                      </a:r>
                    </a:p>
                  </a:txBody>
                  <a:tcPr marL="6120" marR="6120" marT="103427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1804988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260000 Технология и продовольственных продуктов и потребительских товаров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ИД “Гиорд”,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Кемеровский технологический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институт пищевой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промышленности (КемТИПП),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Дашков и К,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ФГБНУ Росинформагротех,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Вузовское образование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417763"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270000 Архитектура и строительство 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Московский государственный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строительный университет,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Институт проблем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экономического возрождения,</a:t>
                      </a: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вузы УМО АСВ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449263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Программа МЭБС - ЭБС АСВ на платформе ЭБС IPRbooks</a:t>
                      </a:r>
                    </a:p>
                  </a:txBody>
                  <a:tcPr marL="6120" marR="6120" marT="91080" marB="9108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1564</Words>
  <Application>Microsoft Office PowerPoint</Application>
  <PresentationFormat>Экран (4:3)</PresentationFormat>
  <Paragraphs>187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SimSun</vt:lpstr>
      <vt:lpstr>Lucida Sans Unicode</vt:lpstr>
      <vt:lpstr>Wingdings</vt:lpstr>
      <vt:lpstr>Тема Office</vt:lpstr>
      <vt:lpstr>Презентация PowerPoint</vt:lpstr>
      <vt:lpstr>Презентация PowerPoint</vt:lpstr>
      <vt:lpstr>Актуальность и востребованность электронных ресурсов в системе профессионального образования </vt:lpstr>
      <vt:lpstr>Факторы, влияющие на востребованность использования  ЭБС в образовательном процессе</vt:lpstr>
      <vt:lpstr>Динамика роста числа изданий в ЭБС IPRbooks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MESHKOVA</cp:lastModifiedBy>
  <cp:revision>1</cp:revision>
  <cp:lastPrinted>1601-01-01T00:00:00Z</cp:lastPrinted>
  <dcterms:created xsi:type="dcterms:W3CDTF">1601-01-01T00:00:00Z</dcterms:created>
  <dcterms:modified xsi:type="dcterms:W3CDTF">2013-10-10T10:04:17Z</dcterms:modified>
</cp:coreProperties>
</file>