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257" r:id="rId14"/>
    <p:sldId id="364" r:id="rId15"/>
    <p:sldId id="343" r:id="rId16"/>
    <p:sldId id="365" r:id="rId17"/>
    <p:sldId id="34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006600"/>
    <a:srgbClr val="00FFCC"/>
    <a:srgbClr val="00FF99"/>
    <a:srgbClr val="339966"/>
    <a:srgbClr val="66FF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2CA07-6462-44E9-998C-5260A50B4A70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808A-8CE1-4E56-A39C-9DC1C6CCA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808A-8CE1-4E56-A39C-9DC1C6CCA2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1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808A-8CE1-4E56-A39C-9DC1C6CCA2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0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2808A-8CE1-4E56-A39C-9DC1C6CCA21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EA17A8-AAB0-463E-9C3B-FEA5EE56D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361BA3-E48D-4E20-AA62-162618346C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959BE5-3EA3-4611-8E9B-8934AB7CD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1D7E08E-90DE-47D3-BAEA-06C437DD2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_trudov_Kornienko_P.P.(2017).do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j_trudov_naumkina(2017).do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j_trudov_pohodni_gs(2014).do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j_trudov_shvecova_nn(2015).doc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_yrudov_Turyanskii_2015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Asika.N.P._2019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_trudov_Boyko(2016).do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aa.edu.ru/upload/librari/Ukazateli_trudov/ukazatelj_trudov_gorshkova_gi(2014)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5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556" y="1507143"/>
            <a:ext cx="7992888" cy="3253427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>
                <a:ln w="12700">
                  <a:noFill/>
                </a:ln>
                <a:solidFill>
                  <a:srgbClr val="0033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ФГБОУ ВО БЕЛГОРОДСКИЙ ГАУ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>
                <a:ln w="12700">
                  <a:noFill/>
                </a:ln>
                <a:solidFill>
                  <a:srgbClr val="0033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Управление </a:t>
            </a:r>
            <a:endParaRPr lang="ru-RU" altLang="ru-RU" sz="2000" b="1" dirty="0" smtClean="0">
              <a:ln w="12700">
                <a:noFill/>
              </a:ln>
              <a:solidFill>
                <a:srgbClr val="00330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 smtClean="0">
                <a:ln w="12700">
                  <a:noFill/>
                </a:ln>
                <a:solidFill>
                  <a:srgbClr val="0033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библиотечно-информационных </a:t>
            </a:r>
            <a:r>
              <a:rPr lang="ru-RU" altLang="ru-RU" sz="2000" b="1" dirty="0">
                <a:ln w="12700">
                  <a:noFill/>
                </a:ln>
                <a:solidFill>
                  <a:srgbClr val="0033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ресурсов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836" y="6381328"/>
            <a:ext cx="142955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>
                <a:ln w="12700">
                  <a:noFill/>
                </a:ln>
                <a:solidFill>
                  <a:srgbClr val="0033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2019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6439" y="162880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prstClr val="black"/>
                  </a:solidFill>
                </a:ln>
                <a:gradFill>
                  <a:gsLst>
                    <a:gs pos="59000">
                      <a:srgbClr val="00CC66"/>
                    </a:gs>
                    <a:gs pos="64000">
                      <a:srgbClr val="00CCCC"/>
                    </a:gs>
                    <a:gs pos="7000">
                      <a:srgbClr val="00FFCC"/>
                    </a:gs>
                    <a:gs pos="44000">
                      <a:srgbClr val="00FFCC"/>
                    </a:gs>
                    <a:gs pos="17000">
                      <a:srgbClr val="00FF99"/>
                    </a:gs>
                    <a:gs pos="75000">
                      <a:srgbClr val="00AA70"/>
                    </a:gs>
                    <a:gs pos="87000">
                      <a:srgbClr val="008000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Биобиблиографические указатели трудов</a:t>
            </a:r>
            <a:r>
              <a:rPr lang="ru-RU" sz="5400" b="1" dirty="0" smtClean="0">
                <a:ln w="12700">
                  <a:solidFill>
                    <a:prstClr val="black"/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2700">
                  <a:solidFill>
                    <a:prstClr val="black"/>
                  </a:solidFill>
                </a:ln>
                <a:gradFill>
                  <a:gsLst>
                    <a:gs pos="59000">
                      <a:srgbClr val="00CC66"/>
                    </a:gs>
                    <a:gs pos="64000">
                      <a:srgbClr val="00CCCC"/>
                    </a:gs>
                    <a:gs pos="7000">
                      <a:srgbClr val="00FFCC"/>
                    </a:gs>
                    <a:gs pos="44000">
                      <a:srgbClr val="00FFCC"/>
                    </a:gs>
                    <a:gs pos="17000">
                      <a:srgbClr val="00FF99"/>
                    </a:gs>
                    <a:gs pos="75000">
                      <a:srgbClr val="00AA70"/>
                    </a:gs>
                    <a:gs pos="87000">
                      <a:srgbClr val="008000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учёных Белгородского ГАУ</a:t>
            </a:r>
          </a:p>
          <a:p>
            <a:pPr lvl="0" algn="ctr"/>
            <a:r>
              <a:rPr lang="ru-RU" sz="5400" b="1" dirty="0" smtClean="0">
                <a:ln w="12700">
                  <a:solidFill>
                    <a:prstClr val="black"/>
                  </a:solidFill>
                </a:ln>
                <a:gradFill>
                  <a:gsLst>
                    <a:gs pos="59000">
                      <a:srgbClr val="00CC66"/>
                    </a:gs>
                    <a:gs pos="64000">
                      <a:srgbClr val="00CCCC"/>
                    </a:gs>
                    <a:gs pos="7000">
                      <a:srgbClr val="00FFCC"/>
                    </a:gs>
                    <a:gs pos="44000">
                      <a:srgbClr val="00FFCC"/>
                    </a:gs>
                    <a:gs pos="17000">
                      <a:srgbClr val="00FF99"/>
                    </a:gs>
                    <a:gs pos="75000">
                      <a:srgbClr val="00AA70"/>
                    </a:gs>
                    <a:gs pos="87000">
                      <a:srgbClr val="008000"/>
                    </a:gs>
                    <a:gs pos="100000">
                      <a:srgbClr val="006600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(2014 – 2019 гг..)</a:t>
            </a:r>
            <a:endParaRPr lang="ru-RU" sz="5400" b="1" dirty="0">
              <a:ln w="12700">
                <a:solidFill>
                  <a:prstClr val="black"/>
                </a:solidFill>
              </a:ln>
              <a:gradFill>
                <a:gsLst>
                  <a:gs pos="59000">
                    <a:srgbClr val="00CC66"/>
                  </a:gs>
                  <a:gs pos="64000">
                    <a:srgbClr val="00CCCC"/>
                  </a:gs>
                  <a:gs pos="7000">
                    <a:srgbClr val="00FFCC"/>
                  </a:gs>
                  <a:gs pos="44000">
                    <a:srgbClr val="00FFCC"/>
                  </a:gs>
                  <a:gs pos="17000">
                    <a:srgbClr val="00FF99"/>
                  </a:gs>
                  <a:gs pos="75000">
                    <a:srgbClr val="00AA70"/>
                  </a:gs>
                  <a:gs pos="87000">
                    <a:srgbClr val="008000"/>
                  </a:gs>
                  <a:gs pos="100000">
                    <a:srgbClr val="006600"/>
                  </a:gs>
                </a:gsLst>
                <a:lin ang="5400000" scaled="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Эмблема Белгородского ГА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1" y="260648"/>
            <a:ext cx="1154516" cy="11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600400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332657"/>
            <a:ext cx="45365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Корниенко Павел Петрович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доктор сельскохозяйственных наук, профессор,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почётный работник высшего профессионального образования Российской Федерации,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почётный работник Белгородского государственного аграрного университета им. В.Я. Горина</a:t>
            </a:r>
          </a:p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Научное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направление: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исследования по комплексно-целевой программе, результатом которых стало заметное повышение продуктивности овец и улучшение качества овцеводческой продукции. В последние годы исследования Корниенко П.П. направлены на разработку адаптивных технологий отрасли в хозяйствах различных категорий применитель­но к новым экономическим условиям.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56392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isanova_tn\Мои документы\Мои рисунки\ControlCenter3\Scan\CCF10122019_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98565" cy="5321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48680"/>
            <a:ext cx="4464496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Корниенко Павел Петрович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биобиблиографический указатель трудов (к 70-летию со дня рождения) / сост. : Л.И.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Л.С. Петроченко, Е.А. Володина, Е.А. Григорова. – Майский : Изд-во ФГБОУ ВО Белгородский ГАУ, 2017. –  52 с. – Текст: непосредственный.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 трудов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Корниенко П.П. (2017)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СКАЧАТЬ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097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petrochenko_ls\Рабочий стол\Наумкин В.Н\DSC_3534 — коп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7240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548680"/>
            <a:ext cx="4752528" cy="600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Наумкин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Виктор Николаевич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доктор сельскохозяйственных наук,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профессор кафедры растениеводства, селекции и овощеводства Белгородского государственного аграрного университета им. В.Я. Горина</a:t>
            </a:r>
            <a:endParaRPr lang="ru-RU" sz="1600" dirty="0"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Научное </a:t>
            </a:r>
            <a:r>
              <a:rPr lang="ru-RU" b="1" dirty="0">
                <a:latin typeface="Times New Roman"/>
                <a:ea typeface="Calibri"/>
              </a:rPr>
              <a:t>направление:</a:t>
            </a:r>
            <a:r>
              <a:rPr lang="ru-RU" dirty="0">
                <a:latin typeface="Times New Roman"/>
                <a:ea typeface="Calibri"/>
              </a:rPr>
              <a:t> исследования по адаптивному растениеводству, обоснованию закономерностей формирования урожаев полевых культур с учетом агроэкологических условий и инновационных технологических приемов возделывания. На основе системного подхода, многолетних научных исследований им разработаны дифференцированные модели адаптивных технологий возделывания озимых зерновых, крупяных и зернобобовых культур. Определены возможности возделывания кормового люпина в условиях черноземных почв Центрально-Черноземного региона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388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risanova_tn\Мои документы\Мои рисунки\ControlCenter3\Scan\CCF10122019_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744416" cy="5418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332656"/>
            <a:ext cx="4320480" cy="568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биобиблиографический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 трудов (к 70-летию со дня рождения) / сост. : Л.С. Петроченко, Е.А. Володина; под ред. Л.И.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Майский : Изд-во ФГБОУ ВО Белгородский ГАУ, 2017. – 73 с. – Текст: непосредственный.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Указатель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трудов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Наумкина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(2017) </a:t>
            </a:r>
            <a:r>
              <a:rPr 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/>
              </a:rPr>
              <a:t>СКАЧАТЬ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БУКЛЕТЫ, Справочники\2018 книга к 40-летию\Книга вся_формирование текста\8 Ведущие ученые университета\Походня Григорий Семенович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513177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260648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Походня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Григорий Семёнович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доктор сельскохозяйственных наук, профессор, лауреат премии Ленинского комсомола, заслуженный работник сельского хозяйства СССР,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заслуженный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деятель науки Российской Федерации, академик МААО и РАЕН, почётный работник высшего профессионального образования Российской Федерации,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награждён орденом Трудового Красного Знамени, орденом Октябрьской Революции, медалью ордена «За заслуги перед Отечеством» II степени, лауреат премии В. Я. Горина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7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Calibri"/>
                <a:cs typeface="Times New Roman"/>
              </a:rPr>
              <a:t>Научное </a:t>
            </a:r>
            <a:r>
              <a:rPr lang="ru-RU" sz="1700" b="1" dirty="0">
                <a:latin typeface="Times New Roman"/>
                <a:ea typeface="Calibri"/>
                <a:cs typeface="Times New Roman"/>
              </a:rPr>
              <a:t>направление:</a:t>
            </a:r>
            <a:r>
              <a:rPr lang="ru-RU" sz="1700" dirty="0">
                <a:latin typeface="Times New Roman"/>
                <a:ea typeface="Calibri"/>
                <a:cs typeface="Times New Roman"/>
              </a:rPr>
              <a:t> фундаментальные исследования в области биологии, физиологии и технологии производства свинины. Внёс значительный вклад в повышение эффективности свиноводства. За выдающиеся достижения в труде, разработку и внедрение в производство новых достижений науки и передовой практики неоднократно был признан лучшим ученым года. Руководитель научной школы «Разработка и совершенствование технологий производства свинины в хозяйствах разных форм собственности». </a:t>
            </a:r>
            <a:endParaRPr lang="ru-RU" sz="17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897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risanova_tn\Мои документы\Мои рисунки\ControlCenter3\Scan\CCF10122019_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7" y="332657"/>
            <a:ext cx="4289585" cy="5976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47464"/>
            <a:ext cx="410445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latin typeface="Times New Roman"/>
                <a:ea typeface="Times New Roman"/>
              </a:rPr>
              <a:t>Походня</a:t>
            </a:r>
            <a:r>
              <a:rPr lang="ru-RU" sz="2400" b="1" dirty="0">
                <a:latin typeface="Times New Roman"/>
                <a:ea typeface="Times New Roman"/>
              </a:rPr>
              <a:t> Григорий Семенович </a:t>
            </a:r>
            <a:r>
              <a:rPr lang="ru-RU" sz="2400" dirty="0">
                <a:latin typeface="Times New Roman"/>
                <a:ea typeface="Times New Roman"/>
              </a:rPr>
              <a:t>: биобиблиографический указатель   трудов  (к 65-летию со дня рождения) / сост. : Л.И. </a:t>
            </a:r>
            <a:r>
              <a:rPr lang="ru-RU" sz="2400" dirty="0" err="1">
                <a:latin typeface="Times New Roman"/>
                <a:ea typeface="Times New Roman"/>
              </a:rPr>
              <a:t>Гетьман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Л.С</a:t>
            </a:r>
            <a:r>
              <a:rPr lang="ru-RU" sz="2400" dirty="0">
                <a:latin typeface="Times New Roman"/>
                <a:ea typeface="Times New Roman"/>
              </a:rPr>
              <a:t>. Петроченко, Е.А. Володина, Э.Н. Долженко, Е.А. Григорова. –  Белгород : Издательство </a:t>
            </a:r>
            <a:r>
              <a:rPr lang="ru-RU" sz="2400" dirty="0" err="1">
                <a:latin typeface="Times New Roman"/>
                <a:ea typeface="Times New Roman"/>
              </a:rPr>
              <a:t>БелГСХА</a:t>
            </a:r>
            <a:r>
              <a:rPr lang="ru-RU" sz="2400" dirty="0">
                <a:latin typeface="Times New Roman"/>
                <a:ea typeface="Times New Roman"/>
              </a:rPr>
              <a:t> им. В.Я. Горина,  2014. – 231с.</a:t>
            </a:r>
            <a:r>
              <a:rPr lang="ru-RU" sz="2400" dirty="0">
                <a:latin typeface="Times New Roman"/>
                <a:ea typeface="Calibri"/>
              </a:rPr>
              <a:t> – Текст: непосредственный.</a:t>
            </a:r>
            <a:endParaRPr lang="ru-RU" sz="2000" dirty="0">
              <a:latin typeface="Times New Roman"/>
              <a:ea typeface="Times New Roman"/>
            </a:endParaRPr>
          </a:p>
          <a:p>
            <a:pPr marL="630555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>Указатель трудов</a:t>
            </a:r>
          </a:p>
          <a:p>
            <a:pPr algn="ctr"/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Походни</a:t>
            </a:r>
            <a:r>
              <a:rPr lang="ru-RU" sz="2400" dirty="0">
                <a:latin typeface="Times New Roman"/>
                <a:ea typeface="Times New Roman"/>
              </a:rPr>
              <a:t> Г.С. (2014) </a:t>
            </a:r>
            <a:r>
              <a:rPr lang="ru-RU" sz="2400" b="1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СКАЧАТЬ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4504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Bibl_001c04\shareddocs\Швецов Н.Н\_DSC9740 ф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3968" y="692697"/>
            <a:ext cx="4680520" cy="547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Швецов Николай Николаевич 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8100" marR="12700" indent="3175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доктор сельскохозяйственных наук, профессор,</a:t>
            </a:r>
          </a:p>
          <a:p>
            <a:pPr marL="38100" marR="12700" indent="3175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 почётный работник Белгородского государственного аграрного университета им. В.Я. Горина</a:t>
            </a:r>
          </a:p>
          <a:p>
            <a:pPr marR="25400" algn="just">
              <a:lnSpc>
                <a:spcPct val="115000"/>
              </a:lnSpc>
              <a:spcAft>
                <a:spcPts val="1745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400" algn="just">
              <a:lnSpc>
                <a:spcPct val="115000"/>
              </a:lnSpc>
              <a:spcAft>
                <a:spcPts val="1745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по следующим направлениям: рост и воспроизводительная способность телок при выращивании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разнотиповых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рационах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кормосмесях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влияние ритмичного кормления на эффективность использования кормов и продуктивность дойных коров; эффективность использования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кормосмесей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разной рецептуры при выращивании ремонтных телок.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54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risanova_tn\Мои документы\Мои рисунки\ControlCenter3\Scan\CCF10122019_0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1"/>
            <a:ext cx="3960440" cy="5872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0026" y="476671"/>
            <a:ext cx="4222453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Швецов Николай Николаевич</a:t>
            </a:r>
            <a:r>
              <a:rPr lang="ru-RU" sz="2400" dirty="0">
                <a:latin typeface="Times New Roman"/>
                <a:ea typeface="Times New Roman"/>
              </a:rPr>
              <a:t>: биобиблиографический указатель трудов  (к 65-летию со дня рождения) / сост. : </a:t>
            </a:r>
            <a:r>
              <a:rPr lang="ru-RU" sz="2400" dirty="0" smtClean="0">
                <a:latin typeface="Times New Roman"/>
                <a:ea typeface="Times New Roman"/>
              </a:rPr>
              <a:t>Л</a:t>
            </a:r>
            <a:r>
              <a:rPr lang="ru-RU" sz="2400" dirty="0">
                <a:latin typeface="Times New Roman"/>
                <a:ea typeface="Times New Roman"/>
              </a:rPr>
              <a:t>. С. Петроченко, Е. А. Володина. – Майский : </a:t>
            </a:r>
            <a:r>
              <a:rPr lang="ru-RU" sz="2400" dirty="0">
                <a:latin typeface="Times New Roman"/>
                <a:ea typeface="Calibri"/>
              </a:rPr>
              <a:t>Изд-во ФГБОУ ВО Белгородский ГАУ</a:t>
            </a:r>
            <a:r>
              <a:rPr lang="ru-RU" sz="2400" dirty="0">
                <a:latin typeface="Times New Roman"/>
                <a:ea typeface="Times New Roman"/>
              </a:rPr>
              <a:t>, 2015. – 43 с.</a:t>
            </a:r>
            <a:r>
              <a:rPr lang="ru-RU" sz="2400" dirty="0">
                <a:latin typeface="Times New Roman"/>
                <a:ea typeface="Calibri"/>
              </a:rPr>
              <a:t> – Текст: непосредственный.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sz="2400" dirty="0" smtClean="0">
                <a:latin typeface="Times New Roman"/>
                <a:ea typeface="Times New Roman"/>
              </a:rPr>
              <a:t>Указатель </a:t>
            </a:r>
            <a:r>
              <a:rPr lang="ru-RU" sz="2400" dirty="0">
                <a:latin typeface="Times New Roman"/>
                <a:ea typeface="Times New Roman"/>
              </a:rPr>
              <a:t>трудов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err="1" smtClean="0">
                <a:latin typeface="Times New Roman"/>
                <a:ea typeface="Times New Roman"/>
              </a:rPr>
              <a:t>Швецова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Н.Н. (2015) </a:t>
            </a:r>
            <a:r>
              <a:rPr lang="ru-RU" sz="2400" b="1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СКАЧАТЬ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63227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petrochenko_ls\Рабочий стол\Турьянский А.В., фото\2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2715"/>
            <a:ext cx="33843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872715"/>
            <a:ext cx="47525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Турьянский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Александр Владимирович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доктор экономических наук, профессор,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ректор Белгородского государственного аграрного университета имени В.Я. Горина,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заслуженный работник сельского хозяйства Российской Федерации, почетный работник агропромышленного комплекса России,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награжден орденом «Почета», медалями «За труды по сельскому хозяйству», Золотой медалью «За вклад в развитие агропромышленного комплекса России»,  </a:t>
            </a:r>
            <a:r>
              <a:rPr lang="ru-RU" sz="16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медалями «За заслуги перед Землей Белгородской» </a:t>
            </a:r>
            <a:r>
              <a:rPr lang="en-US" sz="16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</a:t>
            </a:r>
            <a:r>
              <a:rPr lang="ru-RU" sz="16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</a:t>
            </a:r>
            <a:r>
              <a:rPr lang="en-US" sz="16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ru-RU" sz="1600" spc="-5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степени,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лауреат премии В. Я. </a:t>
            </a: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Горина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Научное 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направление: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фундаментальные исследования по проблемам институционального развития агропромышленного комплекса, развития кооперации и агропромышленной интеграции, социального развития сельских территорий и др.  </a:t>
            </a:r>
          </a:p>
        </p:txBody>
      </p:sp>
    </p:spTree>
    <p:extLst>
      <p:ext uri="{BB962C8B-B14F-4D97-AF65-F5344CB8AC3E}">
        <p14:creationId xmlns:p14="http://schemas.microsoft.com/office/powerpoint/2010/main" val="30476819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isanova_tn\Мои документы\Мои рисунки\ControlCenter3\Scan\CCF10122019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7" y="371154"/>
            <a:ext cx="3865063" cy="57221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476672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Турьянский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Александр Владимирович: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биобиблиографический указатель трудов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(к 60-летию со дня рождения)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 сост.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Л.И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Гетьман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Л.С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Петроченко, 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И.Ю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Пастухова. – Майский :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Изд-во ФГБОУ ВО Белгородский ГАУ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2015. – 48 с.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Текст: непосредственный.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30120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Указатель трудов </a:t>
            </a:r>
            <a:endParaRPr lang="ru-RU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Турьянского</a:t>
            </a:r>
            <a:r>
              <a:rPr lang="ru-RU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А.В. (2015) 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3"/>
              </a:rPr>
              <a:t>СКАЧАТЬ</a:t>
            </a:r>
            <a:endParaRPr lang="ru-RU" sz="2400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92950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БУКЛЕТЫ, Справочники\2018 книга к 40-летию\Книга вся_формирование текста\8 Ведущие ученые университета\Асыка Николай Романович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2688"/>
            <a:ext cx="3505840" cy="5024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67944" y="548681"/>
            <a:ext cx="4680520" cy="544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  <a:r>
              <a:rPr lang="ru-RU" sz="1600" dirty="0" smtClean="0">
                <a:ea typeface="Calibri"/>
                <a:cs typeface="Times New Roman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Асыка</a:t>
            </a: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Николай Романович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кандидат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сельскохозяйственных наук,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старший научный сотрудник, заслуженный агроном РСФСР,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почетный гражданин Белгородской области,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награжден орденом «Знак Почёта», орденом Трудового Красного Знамени, лауреат премии В. Я.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Горина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систем земледелия и технической политики в земледелии. Усовершенствовал структуру посевных площадей и разработал научно обоснованные севообороты. Внёс большой вклад в технологию возделывания озимой пшеницы и в систему основной обработки почвы в севообороте, создал два долговременных экспериментальных стационара. Автор многих трудов по земледелию и популяризации агрономической науки.</a:t>
            </a:r>
          </a:p>
          <a:p>
            <a:pPr algn="ctr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2783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isanova_tn\Мои документы\Мои рисунки\ControlCenter3\Scan\CCF10122019_0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4400"/>
            <a:ext cx="3635077" cy="52709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14400"/>
            <a:ext cx="4392488" cy="531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Романович: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биобиблиографический указатель трудов (к 90-летию со дня рождения) / сост.: Л.С. Петроченко, Е.А. Володина.  – Белгород: Изд-во ФГБОУ ВО Белгородский ГАУ, 2019. – 48 с.   – Текст: непосредственный.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Н.Р. (2019 г.)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СКАЧАТЬ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557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БУКЛЕТЫ, Справочники\2018 книга к 40-летию\Книга вся_формирование текста\8 Ведущие ученые университета\Бойко Иван Александрович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67240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335846"/>
            <a:ext cx="4320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Бойко Иван Александрович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доктор биологических наук, профессор, лауреат премии Совета Министров СССР, заслуженный деятель науки Российской Федерации, почётный работник высшего профессионального образования Российской Федерации 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Научное направление: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разработка системы производства говядины. Работа стала основой строительства и эксплуатации комплексов 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Белгородчине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Более 20 лет являлся председателем докторского диссертационного совета при Белгородском ГАУ. Руководитель научной школы «Разработка и изучение эффективности использования новых биологически активных веществ и комплексов в животноводстве при адаптации животных и птицы к интенсивным технологиям производства экологически чистой продукции».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2154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isanova_tn\Мои документы\Мои рисунки\ControlCenter3\Scan\CCF10122019_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627977" cy="53596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620689"/>
            <a:ext cx="4320480" cy="5037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Бойко Иван Александрович</a:t>
            </a:r>
            <a:r>
              <a:rPr lang="ru-RU" sz="2400" dirty="0">
                <a:latin typeface="Times New Roman"/>
                <a:ea typeface="Times New Roman"/>
              </a:rPr>
              <a:t>: биобиблиографический указатель трудов </a:t>
            </a:r>
            <a:r>
              <a:rPr lang="ru-RU" sz="2400" dirty="0" smtClean="0">
                <a:latin typeface="Times New Roman"/>
                <a:ea typeface="Times New Roman"/>
              </a:rPr>
              <a:t>(</a:t>
            </a:r>
            <a:r>
              <a:rPr lang="ru-RU" sz="2400" dirty="0">
                <a:latin typeface="Times New Roman"/>
                <a:ea typeface="Times New Roman"/>
              </a:rPr>
              <a:t>к 80-летию со дня рождения) / сост. : Л. И. </a:t>
            </a:r>
            <a:r>
              <a:rPr lang="ru-RU" sz="2400" dirty="0" err="1">
                <a:latin typeface="Times New Roman"/>
                <a:ea typeface="Times New Roman"/>
              </a:rPr>
              <a:t>Гетьман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</a:rPr>
              <a:t>Л</a:t>
            </a:r>
            <a:r>
              <a:rPr lang="ru-RU" sz="2400" dirty="0">
                <a:latin typeface="Times New Roman"/>
                <a:ea typeface="Times New Roman"/>
              </a:rPr>
              <a:t>. С. Петроченко,  Е. А. Володина. – Майский : </a:t>
            </a:r>
            <a:r>
              <a:rPr lang="ru-RU" sz="2400" dirty="0">
                <a:latin typeface="Times New Roman"/>
                <a:ea typeface="Calibri"/>
              </a:rPr>
              <a:t>Изд-во ФГБОУ ВО Белгородский ГАУ</a:t>
            </a:r>
            <a:r>
              <a:rPr lang="ru-RU" sz="2400" dirty="0">
                <a:latin typeface="Times New Roman"/>
                <a:ea typeface="Times New Roman"/>
              </a:rPr>
              <a:t>, 2016. – 81 с.</a:t>
            </a:r>
            <a:r>
              <a:rPr lang="ru-RU" sz="2400" dirty="0">
                <a:latin typeface="Times New Roman"/>
                <a:ea typeface="Calibri"/>
              </a:rPr>
              <a:t> – Текст: непосредственный.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Указатель трудов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Бойко </a:t>
            </a:r>
            <a:r>
              <a:rPr lang="ru-RU" sz="2400" dirty="0">
                <a:latin typeface="Times New Roman"/>
                <a:ea typeface="Times New Roman"/>
              </a:rPr>
              <a:t>И.А.(2016) </a:t>
            </a:r>
            <a:r>
              <a:rPr lang="ru-RU" sz="2400" b="1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СКАЧАТЬ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547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БУКЛЕТЫ, Справочники\2018 книга к 40-летию\Книга вся_формирование текста\8 Ведущие ученые университета\Горшков Григорий Иванович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600400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872097"/>
            <a:ext cx="4572000" cy="338554"/>
          </a:xfrm>
          <a:prstGeom prst="rect">
            <a:avLst/>
          </a:prstGeom>
        </p:spPr>
        <p:txBody>
          <a:bodyPr wrap="square" lIns="0" rIns="108000" anchor="t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92697"/>
            <a:ext cx="46085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Горшков Григорий Иванович </a:t>
            </a:r>
            <a:endParaRPr lang="ru-RU" sz="16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доктор биологических наук, профессор, заслуженный деятель науки Российской Федерации, почётный работник высшего профессионального образования Российской Федерации</a:t>
            </a:r>
            <a:endParaRPr lang="ru-RU" sz="16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Научное направление: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механизмы регуляции физиологических функций и способы 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фармакокоррекции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норме и при патологии. Впервые установил механизм нейрогуморальной регуляции межуточного обмена низкомолекулярных жирных кислот и сахара между кровью и пищеварительным каналом у жвачных. Являлся создателем и руководителем научной школы «Изучение механизмов регуляции функций организма животных и поиск возможных средств и способов их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фармакокоррекции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 норме и при патологии».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9102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krisanova_tn\Мои документы\Мои рисунки\ControlCenter3\Scan\CCF10122019_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8" y="620688"/>
            <a:ext cx="3930314" cy="55446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620689"/>
            <a:ext cx="4392488" cy="617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lvl="0"/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</a:rPr>
              <a:t>Горшков Григорий Иванович: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биобиблиографический  указатель   трудов  (к 85-летию со дня рождения) / сост. : Л.С. Петроченко, Е.А. Володина, отв. ред. Л.И.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Гетьман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. – Белгород : Издательство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БелГСХА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им. В.Я. Горина,  2014. – 77 с. – Текст: непосредственный.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30555" lvl="0"/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Указатель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трудов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Горшкова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Г.И. (2014)  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СКАЧАТЬ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13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878</Words>
  <Application>Microsoft Office PowerPoint</Application>
  <PresentationFormat>Экран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гимнастка Белгородчины - Светлана Хоркина</dc:title>
  <dc:creator>zayts</dc:creator>
  <cp:lastModifiedBy>zayts</cp:lastModifiedBy>
  <cp:revision>224</cp:revision>
  <dcterms:modified xsi:type="dcterms:W3CDTF">2019-12-25T06:41:30Z</dcterms:modified>
</cp:coreProperties>
</file>