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6" r:id="rId12"/>
    <p:sldId id="269" r:id="rId13"/>
    <p:sldId id="26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userDrawn="1">
          <p15:clr>
            <a:srgbClr val="000000"/>
          </p15:clr>
        </p15:guide>
        <p15:guide id="2" pos="317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734FA"/>
    <a:srgbClr val="3769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8621" autoAdjust="0"/>
  </p:normalViewPr>
  <p:slideViewPr>
    <p:cSldViewPr snapToGrid="0">
      <p:cViewPr varScale="1">
        <p:scale>
          <a:sx n="153" d="100"/>
          <a:sy n="153" d="100"/>
        </p:scale>
        <p:origin x="-414" y="-96"/>
      </p:cViewPr>
      <p:guideLst>
        <p:guide orient="horz"/>
        <p:guide pos="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c90f563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1" name="Google Shape;201;gec90f563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gec90f563f4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c90f563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1" name="Google Shape;201;gec90f563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gec90f563f4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69613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e159b3e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4" name="Google Shape;104;gee159b3e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5" name="Google Shape;105;gee159b3eec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e159b3ee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3" name="Google Shape;113;gee159b3ee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4" name="Google Shape;114;gee159b3eec_0_5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e159b3ee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8" name="Google Shape;128;gee159b3ee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9" name="Google Shape;129;gee159b3eec_0_3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7" name="Google Shape;147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7" name="Google Shape;147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19623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2874962" y="-1217613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400050" y="2300287"/>
            <a:ext cx="8143875" cy="200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3600"/>
              <a:buFont typeface="Verdana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000"/>
              <a:buFont typeface="Verdana"/>
              <a:buNone/>
            </a:pPr>
            <a:r>
              <a:rPr lang="en-US" sz="3300" b="1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ЭЛЕКТРОННАЯ БИБЛИОТЕКА ДЛЯ СТУДЕНТА</a:t>
            </a:r>
            <a:endParaRPr sz="27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b="1" i="0" strike="noStrike" cap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e.lanbook.com</a:t>
            </a:r>
            <a:endParaRPr b="1">
              <a:solidFill>
                <a:srgbClr val="3769F3"/>
              </a:solidFill>
            </a:endParaRPr>
          </a:p>
        </p:txBody>
      </p:sp>
      <p:pic>
        <p:nvPicPr>
          <p:cNvPr id="89" name="Google Shape;89;p13" descr="Lan_logotype_rgb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275" y="258762"/>
            <a:ext cx="3297237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406400" y="319087"/>
            <a:ext cx="846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ДОСТУП ИЗ ЛЮБОГО МЕСТА</a:t>
            </a:r>
            <a:endParaRPr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И С ЛЮБОГО УСТРОЙСТВА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415925" y="1398587"/>
            <a:ext cx="8396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Скачивайте приложение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 смартфон или планшет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</a:t>
            </a:r>
            <a:r>
              <a:rPr lang="en-US" sz="1600" b="1" i="0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читайте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работайте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любом месте,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даже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без интернета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Авторизуйтесь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в приложении</a:t>
            </a:r>
            <a:endParaRPr b="1">
              <a:solidFill>
                <a:srgbClr val="3769F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продолжайте работу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 нужными вам изданиями.</a:t>
            </a:r>
            <a:endParaRPr/>
          </a:p>
        </p:txBody>
      </p:sp>
      <p:pic>
        <p:nvPicPr>
          <p:cNvPr id="179" name="Google Shape;179;p21" descr="Безымянный-2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9225" y="-26987"/>
            <a:ext cx="3973511" cy="5170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406400" y="319087"/>
            <a:ext cx="84678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ru-RU" sz="1600" b="1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СТУДЕНТ ТРАТИТ МЕНЬШЕ </a:t>
            </a:r>
            <a:endParaRPr lang="ru-RU"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ВРЕМЕНИ НА ПОДГОТОВКУ К ЭКЗАМЕНАМ, </a:t>
            </a:r>
            <a:endParaRPr lang="en-US" sz="1600" b="1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ЗАЧЕТАМ И НАПИСАНИЕ РЕФЕРАТОВ </a:t>
            </a:r>
            <a:endParaRPr lang="en-US" sz="1600" b="1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НАУЧНЫХ РАБОТ</a:t>
            </a:r>
            <a:endParaRPr lang="ru-RU"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600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/>
            </a:r>
            <a:br>
              <a:rPr lang="en-US" sz="1600" b="1" i="0" u="none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endParaRPr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406400" y="1446625"/>
            <a:ext cx="52554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1600"/>
              <a:buFont typeface="Verdana"/>
              <a:buNone/>
            </a:pP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Сервисы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читалки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помогут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оформить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домашнюю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научную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курсовую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работу</a:t>
            </a:r>
            <a:endParaRPr dirty="0">
              <a:solidFill>
                <a:schemeClr val="lt1"/>
              </a:solidFill>
              <a:highlight>
                <a:srgbClr val="3769F3"/>
              </a:highlight>
            </a:endParaRPr>
          </a:p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1600"/>
              <a:buFont typeface="Verdana"/>
              <a:buNone/>
            </a:pP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быстро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и в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соответствии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 с </a:t>
            </a:r>
            <a:r>
              <a:rPr lang="en-US" sz="1600" b="0" i="0" u="none" dirty="0" err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требованиями</a:t>
            </a:r>
            <a:r>
              <a:rPr lang="en-US" sz="1600" b="0" i="0" u="none" dirty="0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>
              <a:solidFill>
                <a:schemeClr val="lt1"/>
              </a:solidFill>
              <a:highlight>
                <a:srgbClr val="3769F3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>
                <a:solidFill>
                  <a:schemeClr val="dk1"/>
                </a:solidFill>
              </a:rPr>
              <a:t>Закладки</a:t>
            </a:r>
            <a:r>
              <a:rPr lang="en-US" sz="1600" dirty="0">
                <a:solidFill>
                  <a:schemeClr val="dk1"/>
                </a:solidFill>
              </a:rPr>
              <a:t> к </a:t>
            </a:r>
            <a:r>
              <a:rPr lang="en-US" sz="1600" dirty="0" err="1">
                <a:solidFill>
                  <a:schemeClr val="dk1"/>
                </a:solidFill>
              </a:rPr>
              <a:t>страницам</a:t>
            </a:r>
            <a:r>
              <a:rPr lang="en-US" sz="1600" dirty="0">
                <a:solidFill>
                  <a:schemeClr val="dk1"/>
                </a:solidFill>
              </a:rPr>
              <a:t/>
            </a:r>
            <a:br>
              <a:rPr lang="en-US" sz="1600" dirty="0">
                <a:solidFill>
                  <a:schemeClr val="dk1"/>
                </a:solidFill>
              </a:rPr>
            </a:br>
            <a:r>
              <a:rPr lang="en-US" sz="1600" dirty="0">
                <a:solidFill>
                  <a:schemeClr val="dk1"/>
                </a:solidFill>
              </a:rPr>
              <a:t> </a:t>
            </a:r>
            <a:br>
              <a:rPr lang="en-US" sz="1600" dirty="0">
                <a:solidFill>
                  <a:schemeClr val="dk1"/>
                </a:solidFill>
              </a:rPr>
            </a:br>
            <a:r>
              <a:rPr lang="ru-RU" sz="1600" dirty="0">
                <a:solidFill>
                  <a:schemeClr val="dk1"/>
                </a:solidFill>
              </a:rPr>
              <a:t>Скопировать библиографическую запись</a:t>
            </a:r>
            <a:r>
              <a:rPr lang="en-US" sz="1600" dirty="0">
                <a:solidFill>
                  <a:schemeClr val="dk1"/>
                </a:solidFill>
              </a:rPr>
              <a:t/>
            </a:r>
            <a:br>
              <a:rPr lang="en-US" sz="1600" dirty="0">
                <a:solidFill>
                  <a:schemeClr val="dk1"/>
                </a:solidFill>
              </a:rPr>
            </a:br>
            <a:endParaRPr sz="1600" dirty="0">
              <a:solidFill>
                <a:schemeClr val="dk1"/>
              </a:solidFill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>
                <a:solidFill>
                  <a:schemeClr val="dk1"/>
                </a:solidFill>
              </a:rPr>
              <a:t>Цитирование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со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ссылкой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на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источник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по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ГОСТу</a:t>
            </a:r>
            <a:r>
              <a:rPr lang="en-US" sz="1600" dirty="0">
                <a:solidFill>
                  <a:schemeClr val="dk1"/>
                </a:solidFill>
              </a:rPr>
              <a:t> 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7" name="Google Shape;207;p23" descr="www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3100" y="0"/>
            <a:ext cx="3390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/>
          <p:nvPr/>
        </p:nvSpPr>
        <p:spPr>
          <a:xfrm>
            <a:off x="523875" y="2987413"/>
            <a:ext cx="137100" cy="137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/>
          <p:nvPr/>
        </p:nvSpPr>
        <p:spPr>
          <a:xfrm>
            <a:off x="523875" y="3467438"/>
            <a:ext cx="137100" cy="137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"/>
          <p:cNvSpPr/>
          <p:nvPr/>
        </p:nvSpPr>
        <p:spPr>
          <a:xfrm>
            <a:off x="523875" y="3947463"/>
            <a:ext cx="137100" cy="137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23" descr="dd1-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7075" y="0"/>
            <a:ext cx="3390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406400" y="319087"/>
            <a:ext cx="452311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ru-RU" sz="1600" b="1" dirty="0">
                <a:solidFill>
                  <a:srgbClr val="7734F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СТУДЕНТ ТРАТИТ МЕНЬШЕ </a:t>
            </a:r>
            <a:endParaRPr lang="ru-RU" sz="1600" dirty="0">
              <a:solidFill>
                <a:srgbClr val="7734F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7734F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ВРЕМЕНИ НА ПОДГОТОВКУ </a:t>
            </a:r>
          </a:p>
          <a:p>
            <a:r>
              <a:rPr lang="ru-RU" sz="1600" b="1" dirty="0">
                <a:solidFill>
                  <a:srgbClr val="7734F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ЭКЗАМЕНАМ, ЗАЧЕТАМ И НАПИСАНИЕ РЕФЕРАТОВ </a:t>
            </a:r>
            <a:endParaRPr lang="en-US" sz="1600" b="1" dirty="0">
              <a:solidFill>
                <a:srgbClr val="7734F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7734F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НАУЧНЫХ РАБОТ</a:t>
            </a:r>
            <a:endParaRPr lang="ru-RU" sz="1600" dirty="0">
              <a:solidFill>
                <a:srgbClr val="7734F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600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/>
            </a:r>
            <a:br>
              <a:rPr lang="en-US" sz="1600" b="1" i="0" u="none" dirty="0">
                <a:solidFill>
                  <a:srgbClr val="3769F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endParaRPr sz="1600" dirty="0">
              <a:solidFill>
                <a:srgbClr val="3769F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Google Shape;206;p23"/>
          <p:cNvSpPr txBox="1"/>
          <p:nvPr/>
        </p:nvSpPr>
        <p:spPr>
          <a:xfrm>
            <a:off x="406400" y="2413963"/>
            <a:ext cx="4323694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dirty="0"/>
              <a:t>Более 3500 тестов для самопроверки при подготовке к сессии и для самостоятельной оценки уровня своих знаний. </a:t>
            </a: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>Результаты пройденных тестов остаются известными только студенту.</a:t>
            </a: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Google Shape;152;p19"/>
          <p:cNvSpPr txBox="1"/>
          <p:nvPr/>
        </p:nvSpPr>
        <p:spPr>
          <a:xfrm>
            <a:off x="4929510" y="0"/>
            <a:ext cx="4384277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10" y="14564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47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2336800" y="1006475"/>
            <a:ext cx="84678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РЕГИСТРИРУЙТЕСЬ,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ПОЗНАВАЙТЕ И РАЗВИВАЙТЕСЬ</a:t>
            </a:r>
            <a:r>
              <a:rPr lang="en-US" sz="2400" b="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В ОБРАЗОВАТЕЛЬНОЙ СРЕДЕ НА </a:t>
            </a:r>
            <a:r>
              <a:rPr lang="en-US" sz="3200" b="1" i="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E.LANBOOK.COM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-741362" y="4081462"/>
            <a:ext cx="839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Хотите еще раз посмотреть презентацию?</a:t>
            </a:r>
            <a:endParaRPr>
              <a:solidFill>
                <a:srgbClr val="898989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Заберите е</a:t>
            </a:r>
            <a:r>
              <a:rPr lang="en-US" sz="16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е</a:t>
            </a:r>
            <a:r>
              <a:rPr lang="en-US" sz="16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 себе!</a:t>
            </a:r>
            <a:endParaRPr>
              <a:solidFill>
                <a:srgbClr val="898989"/>
              </a:solidFill>
            </a:endParaRPr>
          </a:p>
        </p:txBody>
      </p:sp>
      <p:pic>
        <p:nvPicPr>
          <p:cNvPr id="220" name="Google Shape;2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50" y="1063113"/>
            <a:ext cx="1651226" cy="16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0325" y="3948350"/>
            <a:ext cx="851200" cy="8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406400" y="319087"/>
            <a:ext cx="84677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СТУДЕНТ ПОЛУЧАЕТ БЫСТРЫЙ,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БЕСПЛАТНЫЙ И КРУГЛОСУТОЧНЫЙ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ДОСТУП К УЧЕБНОЙ ЛИТЕРАТУРЕ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425450" y="1331912"/>
            <a:ext cx="8396400" cy="3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Электронная библиотека Лань </a:t>
            </a:r>
            <a:r>
              <a:rPr lang="en-US" sz="1050">
                <a:solidFill>
                  <a:srgbClr val="4D5156"/>
                </a:solidFill>
                <a:latin typeface="Verdana"/>
                <a:ea typeface="Verdana"/>
                <a:cs typeface="Verdana"/>
                <a:sym typeface="Verdana"/>
              </a:rPr>
              <a:t>—</a:t>
            </a: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это: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highlight>
                <a:srgbClr val="3769F3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Современный IT-сервис с возможностью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авторизации через соцсети,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чтобы не запоминать пароль.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385D8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Всё необходимое для вас купила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учебная организация.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5D8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Занимайтесь и читайте независимо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 графика работы библиотеки вашего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учебного заведения.</a:t>
            </a:r>
            <a:r>
              <a:rPr lang="en-US" sz="14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pic>
        <p:nvPicPr>
          <p:cNvPr id="98" name="Google Shape;98;p14" descr="pexels-andrwqea-piacquadio-378668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3300" y="0"/>
            <a:ext cx="3160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514350" y="1827175"/>
            <a:ext cx="1984800" cy="2130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Быстрый доступ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514350" y="2862175"/>
            <a:ext cx="4229700" cy="2130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Бесплатная литература для студентов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514350" y="3678225"/>
            <a:ext cx="2689200" cy="2130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Круглосуточный доступ</a:t>
            </a:r>
            <a:endParaRPr sz="13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406400" y="319075"/>
            <a:ext cx="46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406400" y="1614700"/>
            <a:ext cx="4542000" cy="28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Источники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знаний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для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развития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познания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авторов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экспертов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научного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профессионального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сообщества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Учебная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литература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ведущих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издательств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Поиск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научной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учебной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информации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начинается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библиотеке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0" name="Google Shape;110;p15" descr="07_lasst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7900" y="0"/>
            <a:ext cx="30861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406400" y="319075"/>
            <a:ext cx="46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9898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9898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 sz="1600" b="1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697050" y="1706150"/>
            <a:ext cx="4022400" cy="20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Учебники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Учебные пособия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Учебно-методические пособия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Монографии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Курсы лекций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Научные журналы со статьями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ведущих научных школ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514350" y="1829050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514350" y="2102172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514350" y="2375281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514350" y="2638528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514350" y="2921537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514350" y="3218996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4399" y="0"/>
            <a:ext cx="3349598" cy="5111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406400" y="319075"/>
            <a:ext cx="46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406400" y="1716025"/>
            <a:ext cx="7565700" cy="3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Математика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85D8A"/>
                </a:highlight>
                <a:latin typeface="Verdana"/>
                <a:ea typeface="Verdana"/>
                <a:cs typeface="Verdana"/>
                <a:sym typeface="Verdana"/>
              </a:rPr>
              <a:t>Физика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Теоретическая механика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769F5"/>
                </a:highlight>
                <a:latin typeface="Verdana"/>
                <a:ea typeface="Verdana"/>
                <a:cs typeface="Verdana"/>
                <a:sym typeface="Verdana"/>
              </a:rPr>
              <a:t>Инженерно-технические науки</a:t>
            </a:r>
            <a:endParaRPr>
              <a:solidFill>
                <a:schemeClr val="lt1"/>
              </a:solidFill>
              <a:highlight>
                <a:srgbClr val="3769F5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Ветеринария и сельское хозяйство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Лесное хозяйство и лесоинженерное дело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highlight>
                  <a:srgbClr val="3769F5"/>
                </a:highlight>
                <a:latin typeface="Verdana"/>
                <a:ea typeface="Verdana"/>
                <a:cs typeface="Verdana"/>
                <a:sym typeface="Verdana"/>
              </a:rPr>
              <a:t>Экономика и менеджмент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Информатика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Образовательная робототехника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Технологии легкой промышленности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Языкознание и литературоведение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Русский как иностранный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chemeClr val="dk2"/>
                </a:highlight>
                <a:latin typeface="Verdana"/>
                <a:ea typeface="Verdana"/>
                <a:cs typeface="Verdana"/>
                <a:sym typeface="Verdana"/>
              </a:rPr>
              <a:t>Право. Юридические науки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Балет. Танец.</a:t>
            </a:r>
            <a:endParaRPr>
              <a:solidFill>
                <a:srgbClr val="3769F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Хореография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Музыка и театр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Психология. Педагогика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Нанотехнологии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Химия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Социально-гуманитарные науки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Технологии пищевых производств</a:t>
            </a:r>
            <a:endParaRPr>
              <a:solidFill>
                <a:schemeClr val="lt1"/>
              </a:solidFill>
              <a:highlight>
                <a:srgbClr val="3769F3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Физкультура и Спорт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chemeClr val="dk2"/>
                </a:highlight>
                <a:latin typeface="Verdana"/>
                <a:ea typeface="Verdana"/>
                <a:cs typeface="Verdana"/>
                <a:sym typeface="Verdana"/>
              </a:rPr>
              <a:t>Медицина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Биология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Художественная литература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География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Искусствоведение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Библиотечно-информационная деятельность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Сервис и туризм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Деловая литература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Экология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Журналистика и медиабизнес</a:t>
            </a:r>
            <a:endParaRPr sz="1600">
              <a:solidFill>
                <a:srgbClr val="3769F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523549" y="1314700"/>
            <a:ext cx="3999023" cy="2367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 десяткам областей знаний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406400" y="319087"/>
            <a:ext cx="846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406400" y="2033100"/>
            <a:ext cx="8396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Поиск нужного издания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поисковой строке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(по ключевому слову, по автору,</a:t>
            </a:r>
            <a:r>
              <a:rPr lang="en-US"/>
              <a:t> 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 названию)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или по каталогу</a:t>
            </a:r>
            <a:r>
              <a:rPr lang="en-US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pic>
        <p:nvPicPr>
          <p:cNvPr id="143" name="Google Shape;143;p18" descr="Беwrз имени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1062" y="0"/>
            <a:ext cx="31829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06400" y="319087"/>
            <a:ext cx="846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406400" y="2156250"/>
            <a:ext cx="5017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Доступн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ые книги и разделы каталога 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выделен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ы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синим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цветом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b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едоступные — </a:t>
            </a: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серым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цветом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5856287" y="0"/>
            <a:ext cx="3457500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9" descr="bookmawerwerrk-button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1063" y="415364"/>
            <a:ext cx="884500" cy="88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 descr="booerwerkmark-button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1100" y="1851100"/>
            <a:ext cx="944425" cy="94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/>
          <p:nvPr/>
        </p:nvSpPr>
        <p:spPr>
          <a:xfrm>
            <a:off x="6949900" y="3185150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7000600" y="3027575"/>
            <a:ext cx="1449300" cy="16392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Математика 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latin typeface="Calibri"/>
                <a:ea typeface="Calibri"/>
                <a:cs typeface="Calibri"/>
                <a:sym typeface="Calibri"/>
              </a:rPr>
              <a:t>Физика</a:t>
            </a:r>
            <a:endParaRPr>
              <a:solidFill>
                <a:srgbClr val="3769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Информатика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latin typeface="Calibri"/>
                <a:ea typeface="Calibri"/>
                <a:cs typeface="Calibri"/>
                <a:sym typeface="Calibri"/>
              </a:rPr>
              <a:t>Юриспруденция</a:t>
            </a:r>
            <a:endParaRPr>
              <a:solidFill>
                <a:srgbClr val="3769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Педагогика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Инженерия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6949900" y="3426775"/>
            <a:ext cx="50700" cy="135000"/>
          </a:xfrm>
          <a:prstGeom prst="chevron">
            <a:avLst>
              <a:gd name="adj" fmla="val 50000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6949900" y="3668400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6949900" y="3910025"/>
            <a:ext cx="50700" cy="135000"/>
          </a:xfrm>
          <a:prstGeom prst="chevron">
            <a:avLst>
              <a:gd name="adj" fmla="val 50000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6949900" y="4151650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6949900" y="4393275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06400" y="319087"/>
            <a:ext cx="846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 dirty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 dirty="0"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 dirty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 dirty="0"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 dirty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r>
              <a:rPr lang="ru-RU" sz="1600" b="1" i="0" u="none" dirty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>
              <a:solidFill>
                <a:srgbClr val="888888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414342" y="2204941"/>
            <a:ext cx="5017200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dirty="0" err="1"/>
              <a:t>Нейросеть</a:t>
            </a:r>
            <a:r>
              <a:rPr lang="ru-RU" dirty="0"/>
              <a:t> подбирает для пользователей рекомендованные видеоролики с образовательных </a:t>
            </a:r>
            <a:r>
              <a:rPr lang="ru-RU" dirty="0" err="1"/>
              <a:t>YouTube</a:t>
            </a:r>
            <a:r>
              <a:rPr lang="ru-RU" dirty="0"/>
              <a:t>-каналов. </a:t>
            </a: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>Предложенные материалы помогают лучше усвоить изучаемую тему и расширить свой кругозор.</a:t>
            </a: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endParaRPr dirty="0"/>
          </a:p>
        </p:txBody>
      </p:sp>
      <p:sp>
        <p:nvSpPr>
          <p:cNvPr id="152" name="Google Shape;152;p19"/>
          <p:cNvSpPr txBox="1"/>
          <p:nvPr/>
        </p:nvSpPr>
        <p:spPr>
          <a:xfrm>
            <a:off x="5424523" y="0"/>
            <a:ext cx="3889264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4783" y="283525"/>
            <a:ext cx="8628743" cy="48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09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406400" y="319087"/>
            <a:ext cx="84677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ДОСТУП ИЗ ЛЮБОГО МЕСТА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И С ЛЮБОГО УСТРОЙСТВА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406400" y="1670537"/>
            <a:ext cx="83964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Чтобы получить доступ к литературе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вне сети учебной организации,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зарегистрируйтесь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Пользуйтесь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электронной библиотекой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 любого устройства с интернетом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 </a:t>
            </a:r>
            <a:endParaRPr/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550" y="21625"/>
            <a:ext cx="4595400" cy="56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380</Words>
  <Application>Microsoft Office PowerPoint</Application>
  <PresentationFormat>Экран (16:9)</PresentationFormat>
  <Paragraphs>136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Гиреева</dc:creator>
  <cp:lastModifiedBy>usr9-op</cp:lastModifiedBy>
  <cp:revision>16</cp:revision>
  <dcterms:modified xsi:type="dcterms:W3CDTF">2022-09-06T11:46:18Z</dcterms:modified>
</cp:coreProperties>
</file>